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5" r:id="rId10"/>
  </p:sldIdLst>
  <p:sldSz cx="14630400" cy="8229600"/>
  <p:notesSz cx="8229600" cy="14630400"/>
  <p:embeddedFontLst>
    <p:embeddedFont>
      <p:font typeface="Source Sans 3" panose="020B0604020202020204" charset="0"/>
      <p:regular r:id="rId12"/>
    </p:embeddedFont>
    <p:embeddedFont>
      <p:font typeface="Source Serif 4 Semi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374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48589"/>
            <a:ext cx="7468553" cy="2816066"/>
          </a:xfrm>
          <a:prstGeom prst="rect">
            <a:avLst/>
          </a:prstGeom>
          <a:noFill/>
          <a:ln/>
        </p:spPr>
        <p:txBody>
          <a:bodyPr wrap="square" lIns="0" tIns="0" rIns="0" bIns="0" rtlCol="0" anchor="t"/>
          <a:lstStyle/>
          <a:p>
            <a:pPr marL="0" indent="0" algn="l">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Home Automation Systems: Benefits, Technologies, and Future Trends</a:t>
            </a:r>
            <a:endParaRPr lang="en-US" sz="4400" dirty="0"/>
          </a:p>
        </p:txBody>
      </p:sp>
      <p:sp>
        <p:nvSpPr>
          <p:cNvPr id="4" name="Text 1"/>
          <p:cNvSpPr/>
          <p:nvPr/>
        </p:nvSpPr>
        <p:spPr>
          <a:xfrm>
            <a:off x="6324124" y="5223629"/>
            <a:ext cx="7468553" cy="957263"/>
          </a:xfrm>
          <a:prstGeom prst="rect">
            <a:avLst/>
          </a:prstGeom>
          <a:noFill/>
          <a:ln/>
        </p:spPr>
        <p:txBody>
          <a:bodyPr wrap="square" lIns="0" tIns="0" rIns="0" bIns="0" rtlCol="0" anchor="t"/>
          <a:lstStyle/>
          <a:p>
            <a:pPr marL="0" indent="0" algn="ctr">
              <a:lnSpc>
                <a:spcPts val="3750"/>
              </a:lnSpc>
              <a:buNone/>
            </a:pPr>
            <a:r>
              <a:rPr lang="en-US" sz="2350" dirty="0">
                <a:solidFill>
                  <a:srgbClr val="272525"/>
                </a:solidFill>
                <a:latin typeface="Source Sans 3" pitchFamily="34" charset="0"/>
                <a:ea typeface="Source Sans 3" pitchFamily="34" charset="-122"/>
                <a:cs typeface="Source Sans 3" pitchFamily="34" charset="-120"/>
              </a:rPr>
              <a:t>Transforming the way we live through intelligent technology</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66282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Introduction</a:t>
            </a:r>
            <a:endParaRPr lang="en-US" sz="4400" dirty="0"/>
          </a:p>
        </p:txBody>
      </p:sp>
      <p:sp>
        <p:nvSpPr>
          <p:cNvPr id="3" name="Text 1"/>
          <p:cNvSpPr/>
          <p:nvPr/>
        </p:nvSpPr>
        <p:spPr>
          <a:xfrm>
            <a:off x="837724" y="1941195"/>
            <a:ext cx="7539395" cy="191512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Home automation represents a revolutionary shift in how we interact with our living spaces, making daily life more convenient, efficient, and secure. By seamlessly integrating smart technology into our homes, we can automate routine tasks, reduce energy consumption, and enhance safety measures.</a:t>
            </a:r>
            <a:endParaRPr lang="en-US" sz="1850" dirty="0"/>
          </a:p>
        </p:txBody>
      </p:sp>
      <p:sp>
        <p:nvSpPr>
          <p:cNvPr id="4" name="Text 2"/>
          <p:cNvSpPr/>
          <p:nvPr/>
        </p:nvSpPr>
        <p:spPr>
          <a:xfrm>
            <a:off x="837724" y="4071699"/>
            <a:ext cx="7539395" cy="191512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This comprehensive study explores the fundamental principles of home automation, examining how interconnected devices work together to create intelligent living environments. We'll delve into the core technologies that power these systems and analyze the tangible benefits they bring to homeowners.</a:t>
            </a:r>
            <a:endParaRPr lang="en-US" sz="1850" dirty="0"/>
          </a:p>
        </p:txBody>
      </p:sp>
      <p:sp>
        <p:nvSpPr>
          <p:cNvPr id="5" name="Text 3"/>
          <p:cNvSpPr/>
          <p:nvPr/>
        </p:nvSpPr>
        <p:spPr>
          <a:xfrm>
            <a:off x="837724" y="6202204"/>
            <a:ext cx="7539395"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From simple lighting controls to sophisticated security networks, home automation is reshaping our relationship with technology and redefining what it means to live in a truly smart home.</a:t>
            </a:r>
            <a:endParaRPr lang="en-US" sz="1850" dirty="0"/>
          </a:p>
        </p:txBody>
      </p:sp>
      <p:pic>
        <p:nvPicPr>
          <p:cNvPr id="6" name="Image 0" descr="preencoded.png"/>
          <p:cNvPicPr>
            <a:picLocks noChangeAspect="1"/>
          </p:cNvPicPr>
          <p:nvPr/>
        </p:nvPicPr>
        <p:blipFill>
          <a:blip r:embed="rId3"/>
          <a:stretch>
            <a:fillRect/>
          </a:stretch>
        </p:blipFill>
        <p:spPr>
          <a:xfrm>
            <a:off x="8968621" y="1995011"/>
            <a:ext cx="4831556" cy="48315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31231"/>
          </a:xfrm>
          <a:prstGeom prst="rect">
            <a:avLst/>
          </a:prstGeom>
        </p:spPr>
      </p:pic>
      <p:sp>
        <p:nvSpPr>
          <p:cNvPr id="3" name="Text 0"/>
          <p:cNvSpPr/>
          <p:nvPr/>
        </p:nvSpPr>
        <p:spPr>
          <a:xfrm>
            <a:off x="624721" y="2722245"/>
            <a:ext cx="5512475" cy="525066"/>
          </a:xfrm>
          <a:prstGeom prst="rect">
            <a:avLst/>
          </a:prstGeom>
          <a:noFill/>
          <a:ln/>
        </p:spPr>
        <p:txBody>
          <a:bodyPr wrap="none" lIns="0" tIns="0" rIns="0" bIns="0" rtlCol="0" anchor="t"/>
          <a:lstStyle/>
          <a:p>
            <a:pPr marL="0" indent="0" algn="l">
              <a:lnSpc>
                <a:spcPts val="4100"/>
              </a:lnSpc>
              <a:buNone/>
            </a:pPr>
            <a:r>
              <a:rPr lang="en-US" sz="3300" dirty="0">
                <a:solidFill>
                  <a:srgbClr val="000000"/>
                </a:solidFill>
                <a:latin typeface="Source Serif 4 Semi Bold" pitchFamily="34" charset="0"/>
                <a:ea typeface="Source Serif 4 Semi Bold" pitchFamily="34" charset="-122"/>
                <a:cs typeface="Source Serif 4 Semi Bold" pitchFamily="34" charset="-120"/>
              </a:rPr>
              <a:t>What is Home Automation?</a:t>
            </a:r>
            <a:endParaRPr lang="en-US" sz="3300" dirty="0"/>
          </a:p>
        </p:txBody>
      </p:sp>
      <p:sp>
        <p:nvSpPr>
          <p:cNvPr id="4" name="Text 1"/>
          <p:cNvSpPr/>
          <p:nvPr/>
        </p:nvSpPr>
        <p:spPr>
          <a:xfrm>
            <a:off x="624721" y="3514963"/>
            <a:ext cx="13380958" cy="571024"/>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Source Sans 3" pitchFamily="34" charset="0"/>
                <a:ea typeface="Source Sans 3" pitchFamily="34" charset="-122"/>
                <a:cs typeface="Source Sans 3" pitchFamily="34" charset="-120"/>
              </a:rPr>
              <a:t>Home automation enables the automatic control of household devices and systems, creating an interconnected ecosystem that responds to user preferences and environmental conditions.</a:t>
            </a:r>
            <a:endParaRPr lang="en-US" sz="1400" dirty="0"/>
          </a:p>
        </p:txBody>
      </p:sp>
      <p:pic>
        <p:nvPicPr>
          <p:cNvPr id="5" name="Image 1" descr="preencoded.png"/>
          <p:cNvPicPr>
            <a:picLocks noChangeAspect="1"/>
          </p:cNvPicPr>
          <p:nvPr/>
        </p:nvPicPr>
        <p:blipFill>
          <a:blip r:embed="rId4"/>
          <a:stretch>
            <a:fillRect/>
          </a:stretch>
        </p:blipFill>
        <p:spPr>
          <a:xfrm>
            <a:off x="624721" y="4286726"/>
            <a:ext cx="6690479" cy="713899"/>
          </a:xfrm>
          <a:prstGeom prst="rect">
            <a:avLst/>
          </a:prstGeom>
        </p:spPr>
      </p:pic>
      <p:sp>
        <p:nvSpPr>
          <p:cNvPr id="6" name="Text 2"/>
          <p:cNvSpPr/>
          <p:nvPr/>
        </p:nvSpPr>
        <p:spPr>
          <a:xfrm>
            <a:off x="803196" y="5179100"/>
            <a:ext cx="2099905" cy="262533"/>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Sensors</a:t>
            </a:r>
            <a:endParaRPr lang="en-US" sz="1650" dirty="0"/>
          </a:p>
        </p:txBody>
      </p:sp>
      <p:sp>
        <p:nvSpPr>
          <p:cNvPr id="7" name="Text 3"/>
          <p:cNvSpPr/>
          <p:nvPr/>
        </p:nvSpPr>
        <p:spPr>
          <a:xfrm>
            <a:off x="803196" y="5548670"/>
            <a:ext cx="6333530" cy="285512"/>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Source Sans 3" pitchFamily="34" charset="0"/>
                <a:ea typeface="Source Sans 3" pitchFamily="34" charset="-122"/>
                <a:cs typeface="Source Sans 3" pitchFamily="34" charset="-120"/>
              </a:rPr>
              <a:t>Detect motion, temperature, light levels, and other environmental factors</a:t>
            </a:r>
            <a:endParaRPr lang="en-US" sz="1400" dirty="0"/>
          </a:p>
        </p:txBody>
      </p:sp>
      <p:pic>
        <p:nvPicPr>
          <p:cNvPr id="8" name="Image 2" descr="preencoded.png"/>
          <p:cNvPicPr>
            <a:picLocks noChangeAspect="1"/>
          </p:cNvPicPr>
          <p:nvPr/>
        </p:nvPicPr>
        <p:blipFill>
          <a:blip r:embed="rId5"/>
          <a:stretch>
            <a:fillRect/>
          </a:stretch>
        </p:blipFill>
        <p:spPr>
          <a:xfrm>
            <a:off x="7315200" y="4286726"/>
            <a:ext cx="6690479" cy="713899"/>
          </a:xfrm>
          <a:prstGeom prst="rect">
            <a:avLst/>
          </a:prstGeom>
        </p:spPr>
      </p:pic>
      <p:sp>
        <p:nvSpPr>
          <p:cNvPr id="9" name="Text 4"/>
          <p:cNvSpPr/>
          <p:nvPr/>
        </p:nvSpPr>
        <p:spPr>
          <a:xfrm>
            <a:off x="7493675" y="5179100"/>
            <a:ext cx="2099905" cy="262533"/>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Microcontroller</a:t>
            </a:r>
            <a:endParaRPr lang="en-US" sz="1650" dirty="0"/>
          </a:p>
        </p:txBody>
      </p:sp>
      <p:sp>
        <p:nvSpPr>
          <p:cNvPr id="10" name="Text 5"/>
          <p:cNvSpPr/>
          <p:nvPr/>
        </p:nvSpPr>
        <p:spPr>
          <a:xfrm>
            <a:off x="7493675" y="5548670"/>
            <a:ext cx="6333530" cy="285512"/>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Source Sans 3" pitchFamily="34" charset="0"/>
                <a:ea typeface="Source Sans 3" pitchFamily="34" charset="-122"/>
                <a:cs typeface="Source Sans 3" pitchFamily="34" charset="-120"/>
              </a:rPr>
              <a:t>Processes sensor data and executes automated commands</a:t>
            </a:r>
            <a:endParaRPr lang="en-US" sz="1400" dirty="0"/>
          </a:p>
        </p:txBody>
      </p:sp>
      <p:pic>
        <p:nvPicPr>
          <p:cNvPr id="11" name="Image 3" descr="preencoded.png"/>
          <p:cNvPicPr>
            <a:picLocks noChangeAspect="1"/>
          </p:cNvPicPr>
          <p:nvPr/>
        </p:nvPicPr>
        <p:blipFill>
          <a:blip r:embed="rId6"/>
          <a:stretch>
            <a:fillRect/>
          </a:stretch>
        </p:blipFill>
        <p:spPr>
          <a:xfrm>
            <a:off x="624721" y="6012656"/>
            <a:ext cx="6690479" cy="713899"/>
          </a:xfrm>
          <a:prstGeom prst="rect">
            <a:avLst/>
          </a:prstGeom>
        </p:spPr>
      </p:pic>
      <p:sp>
        <p:nvSpPr>
          <p:cNvPr id="12" name="Text 6"/>
          <p:cNvSpPr/>
          <p:nvPr/>
        </p:nvSpPr>
        <p:spPr>
          <a:xfrm>
            <a:off x="803196" y="6905030"/>
            <a:ext cx="2099905" cy="262533"/>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Devices</a:t>
            </a:r>
            <a:endParaRPr lang="en-US" sz="1650" dirty="0"/>
          </a:p>
        </p:txBody>
      </p:sp>
      <p:sp>
        <p:nvSpPr>
          <p:cNvPr id="13" name="Text 7"/>
          <p:cNvSpPr/>
          <p:nvPr/>
        </p:nvSpPr>
        <p:spPr>
          <a:xfrm>
            <a:off x="803196" y="7274600"/>
            <a:ext cx="6333530" cy="285512"/>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Source Sans 3" pitchFamily="34" charset="0"/>
                <a:ea typeface="Source Sans 3" pitchFamily="34" charset="-122"/>
                <a:cs typeface="Source Sans 3" pitchFamily="34" charset="-120"/>
              </a:rPr>
              <a:t>Lights, locks, thermostats respond to controller signals</a:t>
            </a:r>
            <a:endParaRPr lang="en-US" sz="1400" dirty="0"/>
          </a:p>
        </p:txBody>
      </p:sp>
      <p:pic>
        <p:nvPicPr>
          <p:cNvPr id="14" name="Image 4" descr="preencoded.png"/>
          <p:cNvPicPr>
            <a:picLocks noChangeAspect="1"/>
          </p:cNvPicPr>
          <p:nvPr/>
        </p:nvPicPr>
        <p:blipFill>
          <a:blip r:embed="rId7"/>
          <a:stretch>
            <a:fillRect/>
          </a:stretch>
        </p:blipFill>
        <p:spPr>
          <a:xfrm>
            <a:off x="7315200" y="6012656"/>
            <a:ext cx="6690479" cy="713899"/>
          </a:xfrm>
          <a:prstGeom prst="rect">
            <a:avLst/>
          </a:prstGeom>
        </p:spPr>
      </p:pic>
      <p:sp>
        <p:nvSpPr>
          <p:cNvPr id="15" name="Text 8"/>
          <p:cNvSpPr/>
          <p:nvPr/>
        </p:nvSpPr>
        <p:spPr>
          <a:xfrm>
            <a:off x="7493675" y="6905030"/>
            <a:ext cx="2099905" cy="262533"/>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Mobile App</a:t>
            </a:r>
            <a:endParaRPr lang="en-US" sz="1650" dirty="0"/>
          </a:p>
        </p:txBody>
      </p:sp>
      <p:sp>
        <p:nvSpPr>
          <p:cNvPr id="16" name="Text 9"/>
          <p:cNvSpPr/>
          <p:nvPr/>
        </p:nvSpPr>
        <p:spPr>
          <a:xfrm>
            <a:off x="7493675" y="7274600"/>
            <a:ext cx="6333530" cy="285512"/>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Source Sans 3" pitchFamily="34" charset="0"/>
                <a:ea typeface="Source Sans 3" pitchFamily="34" charset="-122"/>
                <a:cs typeface="Source Sans 3" pitchFamily="34" charset="-120"/>
              </a:rPr>
              <a:t>User interface for monitoring and controlling the entire system</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0327" y="558165"/>
            <a:ext cx="4775716" cy="596860"/>
          </a:xfrm>
          <a:prstGeom prst="rect">
            <a:avLst/>
          </a:prstGeom>
          <a:noFill/>
          <a:ln/>
        </p:spPr>
        <p:txBody>
          <a:bodyPr wrap="none" lIns="0" tIns="0" rIns="0" bIns="0" rtlCol="0" anchor="t"/>
          <a:lstStyle/>
          <a:p>
            <a:pPr marL="0" indent="0" algn="l">
              <a:lnSpc>
                <a:spcPts val="4700"/>
              </a:lnSpc>
              <a:buNone/>
            </a:pPr>
            <a:r>
              <a:rPr lang="en-US" sz="3750" dirty="0">
                <a:solidFill>
                  <a:srgbClr val="000000"/>
                </a:solidFill>
                <a:latin typeface="Source Serif 4 Semi Bold" pitchFamily="34" charset="0"/>
                <a:ea typeface="Source Serif 4 Semi Bold" pitchFamily="34" charset="-122"/>
                <a:cs typeface="Source Serif 4 Semi Bold" pitchFamily="34" charset="-120"/>
              </a:rPr>
              <a:t>Example Use Cases</a:t>
            </a:r>
            <a:endParaRPr lang="en-US" sz="3750" dirty="0"/>
          </a:p>
        </p:txBody>
      </p:sp>
      <p:sp>
        <p:nvSpPr>
          <p:cNvPr id="3" name="Text 1"/>
          <p:cNvSpPr/>
          <p:nvPr/>
        </p:nvSpPr>
        <p:spPr>
          <a:xfrm>
            <a:off x="710327" y="1459468"/>
            <a:ext cx="13209746" cy="324802"/>
          </a:xfrm>
          <a:prstGeom prst="rect">
            <a:avLst/>
          </a:prstGeom>
          <a:noFill/>
          <a:ln/>
        </p:spPr>
        <p:txBody>
          <a:bodyPr wrap="none" lIns="0" tIns="0" rIns="0" bIns="0" rtlCol="0" anchor="t"/>
          <a:lstStyle/>
          <a:p>
            <a:pPr marL="0" indent="0" algn="l">
              <a:lnSpc>
                <a:spcPts val="2550"/>
              </a:lnSpc>
              <a:buNone/>
            </a:pPr>
            <a:r>
              <a:rPr lang="en-US" sz="1550" dirty="0">
                <a:solidFill>
                  <a:srgbClr val="272525"/>
                </a:solidFill>
                <a:latin typeface="Source Sans 3" pitchFamily="34" charset="0"/>
                <a:ea typeface="Source Sans 3" pitchFamily="34" charset="-122"/>
                <a:cs typeface="Source Sans 3" pitchFamily="34" charset="-120"/>
              </a:rPr>
              <a:t>Home automation transforms everyday devices into intelligent systems that anticipate and respond to your needs automatically.</a:t>
            </a:r>
            <a:endParaRPr lang="en-US" sz="1550" dirty="0"/>
          </a:p>
        </p:txBody>
      </p:sp>
      <p:sp>
        <p:nvSpPr>
          <p:cNvPr id="4" name="Shape 2"/>
          <p:cNvSpPr/>
          <p:nvPr/>
        </p:nvSpPr>
        <p:spPr>
          <a:xfrm>
            <a:off x="710327" y="2012513"/>
            <a:ext cx="6503432" cy="2728793"/>
          </a:xfrm>
          <a:prstGeom prst="roundRect">
            <a:avLst>
              <a:gd name="adj" fmla="val 3124"/>
            </a:avLst>
          </a:prstGeom>
          <a:solidFill>
            <a:srgbClr val="F0D4F7"/>
          </a:solidFill>
          <a:ln w="7620">
            <a:solidFill>
              <a:srgbClr val="D6BADD"/>
            </a:solidFill>
            <a:prstDash val="solid"/>
          </a:ln>
        </p:spPr>
      </p:sp>
      <p:sp>
        <p:nvSpPr>
          <p:cNvPr id="5" name="Text 3"/>
          <p:cNvSpPr/>
          <p:nvPr/>
        </p:nvSpPr>
        <p:spPr>
          <a:xfrm>
            <a:off x="920829" y="2223016"/>
            <a:ext cx="2387798" cy="298490"/>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Smart Lighting</a:t>
            </a:r>
            <a:endParaRPr lang="en-US" sz="1850" dirty="0"/>
          </a:p>
        </p:txBody>
      </p:sp>
      <p:sp>
        <p:nvSpPr>
          <p:cNvPr id="6" name="Text 4"/>
          <p:cNvSpPr/>
          <p:nvPr/>
        </p:nvSpPr>
        <p:spPr>
          <a:xfrm>
            <a:off x="920829" y="2643188"/>
            <a:ext cx="6082427" cy="649605"/>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Source Sans 3" pitchFamily="34" charset="0"/>
                <a:ea typeface="Source Sans 3" pitchFamily="34" charset="-122"/>
                <a:cs typeface="Source Sans 3" pitchFamily="34" charset="-120"/>
              </a:rPr>
              <a:t>Automatically turn lights on/off based on motion detection or preset schedules</a:t>
            </a:r>
            <a:endParaRPr lang="en-US" sz="1550" dirty="0"/>
          </a:p>
        </p:txBody>
      </p:sp>
      <p:sp>
        <p:nvSpPr>
          <p:cNvPr id="7" name="Text 5"/>
          <p:cNvSpPr/>
          <p:nvPr/>
        </p:nvSpPr>
        <p:spPr>
          <a:xfrm>
            <a:off x="920829" y="3414474"/>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Motion-activated hallway lights</a:t>
            </a:r>
            <a:endParaRPr lang="en-US" sz="1550" dirty="0"/>
          </a:p>
        </p:txBody>
      </p:sp>
      <p:sp>
        <p:nvSpPr>
          <p:cNvPr id="8" name="Text 6"/>
          <p:cNvSpPr/>
          <p:nvPr/>
        </p:nvSpPr>
        <p:spPr>
          <a:xfrm>
            <a:off x="920829" y="3810238"/>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Sunset/sunrise scheduling</a:t>
            </a:r>
            <a:endParaRPr lang="en-US" sz="1550" dirty="0"/>
          </a:p>
        </p:txBody>
      </p:sp>
      <p:sp>
        <p:nvSpPr>
          <p:cNvPr id="9" name="Text 7"/>
          <p:cNvSpPr/>
          <p:nvPr/>
        </p:nvSpPr>
        <p:spPr>
          <a:xfrm>
            <a:off x="920829" y="4206002"/>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Dimming for movie nights</a:t>
            </a:r>
            <a:endParaRPr lang="en-US" sz="1550" dirty="0"/>
          </a:p>
        </p:txBody>
      </p:sp>
      <p:sp>
        <p:nvSpPr>
          <p:cNvPr id="10" name="Shape 8"/>
          <p:cNvSpPr/>
          <p:nvPr/>
        </p:nvSpPr>
        <p:spPr>
          <a:xfrm>
            <a:off x="7416641" y="2012513"/>
            <a:ext cx="6503432" cy="2728793"/>
          </a:xfrm>
          <a:prstGeom prst="roundRect">
            <a:avLst>
              <a:gd name="adj" fmla="val 3124"/>
            </a:avLst>
          </a:prstGeom>
          <a:solidFill>
            <a:srgbClr val="F0D4F7"/>
          </a:solidFill>
          <a:ln w="7620">
            <a:solidFill>
              <a:srgbClr val="D6BADD"/>
            </a:solidFill>
            <a:prstDash val="solid"/>
          </a:ln>
        </p:spPr>
      </p:sp>
      <p:sp>
        <p:nvSpPr>
          <p:cNvPr id="11" name="Text 9"/>
          <p:cNvSpPr/>
          <p:nvPr/>
        </p:nvSpPr>
        <p:spPr>
          <a:xfrm>
            <a:off x="7627144" y="2223016"/>
            <a:ext cx="2387798" cy="298490"/>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Climate Control</a:t>
            </a:r>
            <a:endParaRPr lang="en-US" sz="1850" dirty="0"/>
          </a:p>
        </p:txBody>
      </p:sp>
      <p:sp>
        <p:nvSpPr>
          <p:cNvPr id="12" name="Text 10"/>
          <p:cNvSpPr/>
          <p:nvPr/>
        </p:nvSpPr>
        <p:spPr>
          <a:xfrm>
            <a:off x="7627144" y="2643188"/>
            <a:ext cx="6082427" cy="649605"/>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Source Sans 3" pitchFamily="34" charset="0"/>
                <a:ea typeface="Source Sans 3" pitchFamily="34" charset="-122"/>
                <a:cs typeface="Source Sans 3" pitchFamily="34" charset="-120"/>
              </a:rPr>
              <a:t>Intelligent thermostat adjusts temperature automatically for comfort and efficiency</a:t>
            </a:r>
            <a:endParaRPr lang="en-US" sz="1550" dirty="0"/>
          </a:p>
        </p:txBody>
      </p:sp>
      <p:sp>
        <p:nvSpPr>
          <p:cNvPr id="13" name="Text 11"/>
          <p:cNvSpPr/>
          <p:nvPr/>
        </p:nvSpPr>
        <p:spPr>
          <a:xfrm>
            <a:off x="7627144" y="3414474"/>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Learning daily routines</a:t>
            </a:r>
            <a:endParaRPr lang="en-US" sz="1550" dirty="0"/>
          </a:p>
        </p:txBody>
      </p:sp>
      <p:sp>
        <p:nvSpPr>
          <p:cNvPr id="14" name="Text 12"/>
          <p:cNvSpPr/>
          <p:nvPr/>
        </p:nvSpPr>
        <p:spPr>
          <a:xfrm>
            <a:off x="7627144" y="3810238"/>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Remote temperature control</a:t>
            </a:r>
            <a:endParaRPr lang="en-US" sz="1550" dirty="0"/>
          </a:p>
        </p:txBody>
      </p:sp>
      <p:sp>
        <p:nvSpPr>
          <p:cNvPr id="15" name="Text 13"/>
          <p:cNvSpPr/>
          <p:nvPr/>
        </p:nvSpPr>
        <p:spPr>
          <a:xfrm>
            <a:off x="7627144" y="4206002"/>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Energy usage optimization</a:t>
            </a:r>
            <a:endParaRPr lang="en-US" sz="1550" dirty="0"/>
          </a:p>
        </p:txBody>
      </p:sp>
      <p:sp>
        <p:nvSpPr>
          <p:cNvPr id="16" name="Shape 14"/>
          <p:cNvSpPr/>
          <p:nvPr/>
        </p:nvSpPr>
        <p:spPr>
          <a:xfrm>
            <a:off x="710327" y="4944189"/>
            <a:ext cx="6503432" cy="2728793"/>
          </a:xfrm>
          <a:prstGeom prst="roundRect">
            <a:avLst>
              <a:gd name="adj" fmla="val 3124"/>
            </a:avLst>
          </a:prstGeom>
          <a:solidFill>
            <a:srgbClr val="F0D4F7"/>
          </a:solidFill>
          <a:ln w="7620">
            <a:solidFill>
              <a:srgbClr val="D6BADD"/>
            </a:solidFill>
            <a:prstDash val="solid"/>
          </a:ln>
        </p:spPr>
      </p:sp>
      <p:sp>
        <p:nvSpPr>
          <p:cNvPr id="17" name="Text 15"/>
          <p:cNvSpPr/>
          <p:nvPr/>
        </p:nvSpPr>
        <p:spPr>
          <a:xfrm>
            <a:off x="920829" y="5154692"/>
            <a:ext cx="2387798" cy="298490"/>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Security Systems</a:t>
            </a:r>
            <a:endParaRPr lang="en-US" sz="1850" dirty="0"/>
          </a:p>
        </p:txBody>
      </p:sp>
      <p:sp>
        <p:nvSpPr>
          <p:cNvPr id="18" name="Text 16"/>
          <p:cNvSpPr/>
          <p:nvPr/>
        </p:nvSpPr>
        <p:spPr>
          <a:xfrm>
            <a:off x="920829" y="5574863"/>
            <a:ext cx="6082427" cy="649605"/>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Source Sans 3" pitchFamily="34" charset="0"/>
                <a:ea typeface="Source Sans 3" pitchFamily="34" charset="-122"/>
                <a:cs typeface="Source Sans 3" pitchFamily="34" charset="-120"/>
              </a:rPr>
              <a:t>Advanced cameras detect motion and send instant alerts to your mobile device</a:t>
            </a:r>
            <a:endParaRPr lang="en-US" sz="1550" dirty="0"/>
          </a:p>
        </p:txBody>
      </p:sp>
      <p:sp>
        <p:nvSpPr>
          <p:cNvPr id="19" name="Text 17"/>
          <p:cNvSpPr/>
          <p:nvPr/>
        </p:nvSpPr>
        <p:spPr>
          <a:xfrm>
            <a:off x="920829" y="6346150"/>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Real-time notifications</a:t>
            </a:r>
            <a:endParaRPr lang="en-US" sz="1550" dirty="0"/>
          </a:p>
        </p:txBody>
      </p:sp>
      <p:sp>
        <p:nvSpPr>
          <p:cNvPr id="20" name="Text 18"/>
          <p:cNvSpPr/>
          <p:nvPr/>
        </p:nvSpPr>
        <p:spPr>
          <a:xfrm>
            <a:off x="920829" y="6741914"/>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Video recording triggers</a:t>
            </a:r>
            <a:endParaRPr lang="en-US" sz="1550" dirty="0"/>
          </a:p>
        </p:txBody>
      </p:sp>
      <p:sp>
        <p:nvSpPr>
          <p:cNvPr id="21" name="Text 19"/>
          <p:cNvSpPr/>
          <p:nvPr/>
        </p:nvSpPr>
        <p:spPr>
          <a:xfrm>
            <a:off x="920829" y="7137678"/>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Facial recognition features</a:t>
            </a:r>
            <a:endParaRPr lang="en-US" sz="1550" dirty="0"/>
          </a:p>
        </p:txBody>
      </p:sp>
      <p:sp>
        <p:nvSpPr>
          <p:cNvPr id="22" name="Shape 20"/>
          <p:cNvSpPr/>
          <p:nvPr/>
        </p:nvSpPr>
        <p:spPr>
          <a:xfrm>
            <a:off x="7416641" y="4944189"/>
            <a:ext cx="6503432" cy="2728793"/>
          </a:xfrm>
          <a:prstGeom prst="roundRect">
            <a:avLst>
              <a:gd name="adj" fmla="val 3124"/>
            </a:avLst>
          </a:prstGeom>
          <a:solidFill>
            <a:srgbClr val="F0D4F7"/>
          </a:solidFill>
          <a:ln w="7620">
            <a:solidFill>
              <a:srgbClr val="D6BADD"/>
            </a:solidFill>
            <a:prstDash val="solid"/>
          </a:ln>
        </p:spPr>
      </p:sp>
      <p:sp>
        <p:nvSpPr>
          <p:cNvPr id="23" name="Text 21"/>
          <p:cNvSpPr/>
          <p:nvPr/>
        </p:nvSpPr>
        <p:spPr>
          <a:xfrm>
            <a:off x="7627144" y="5154692"/>
            <a:ext cx="2387798" cy="298490"/>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Access Control</a:t>
            </a:r>
            <a:endParaRPr lang="en-US" sz="1850" dirty="0"/>
          </a:p>
        </p:txBody>
      </p:sp>
      <p:sp>
        <p:nvSpPr>
          <p:cNvPr id="24" name="Text 22"/>
          <p:cNvSpPr/>
          <p:nvPr/>
        </p:nvSpPr>
        <p:spPr>
          <a:xfrm>
            <a:off x="7627144" y="5574863"/>
            <a:ext cx="6082427" cy="324802"/>
          </a:xfrm>
          <a:prstGeom prst="rect">
            <a:avLst/>
          </a:prstGeom>
          <a:noFill/>
          <a:ln/>
        </p:spPr>
        <p:txBody>
          <a:bodyPr wrap="none" lIns="0" tIns="0" rIns="0" bIns="0" rtlCol="0" anchor="t"/>
          <a:lstStyle/>
          <a:p>
            <a:pPr marL="0" indent="0" algn="l">
              <a:lnSpc>
                <a:spcPts val="2550"/>
              </a:lnSpc>
              <a:buNone/>
            </a:pPr>
            <a:r>
              <a:rPr lang="en-US" sz="1550" dirty="0">
                <a:solidFill>
                  <a:srgbClr val="272525"/>
                </a:solidFill>
                <a:latin typeface="Source Sans 3" pitchFamily="34" charset="0"/>
                <a:ea typeface="Source Sans 3" pitchFamily="34" charset="-122"/>
                <a:cs typeface="Source Sans 3" pitchFamily="34" charset="-120"/>
              </a:rPr>
              <a:t>Smart door locks provide secure remote access via mobile applications</a:t>
            </a:r>
            <a:endParaRPr lang="en-US" sz="1550" dirty="0"/>
          </a:p>
        </p:txBody>
      </p:sp>
      <p:sp>
        <p:nvSpPr>
          <p:cNvPr id="25" name="Text 23"/>
          <p:cNvSpPr/>
          <p:nvPr/>
        </p:nvSpPr>
        <p:spPr>
          <a:xfrm>
            <a:off x="7627144" y="6021348"/>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Keyless entry systems</a:t>
            </a:r>
            <a:endParaRPr lang="en-US" sz="1550" dirty="0"/>
          </a:p>
        </p:txBody>
      </p:sp>
      <p:sp>
        <p:nvSpPr>
          <p:cNvPr id="26" name="Text 24"/>
          <p:cNvSpPr/>
          <p:nvPr/>
        </p:nvSpPr>
        <p:spPr>
          <a:xfrm>
            <a:off x="7627144" y="6417112"/>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Temporary access codes</a:t>
            </a:r>
            <a:endParaRPr lang="en-US" sz="1550" dirty="0"/>
          </a:p>
        </p:txBody>
      </p:sp>
      <p:sp>
        <p:nvSpPr>
          <p:cNvPr id="27" name="Text 25"/>
          <p:cNvSpPr/>
          <p:nvPr/>
        </p:nvSpPr>
        <p:spPr>
          <a:xfrm>
            <a:off x="7627144" y="6812875"/>
            <a:ext cx="6082427" cy="324802"/>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Source Sans 3" pitchFamily="34" charset="0"/>
                <a:ea typeface="Source Sans 3" pitchFamily="34" charset="-122"/>
                <a:cs typeface="Source Sans 3" pitchFamily="34" charset="-120"/>
              </a:rPr>
              <a:t>Entry/exit logging</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0561" y="534710"/>
            <a:ext cx="4575691" cy="571857"/>
          </a:xfrm>
          <a:prstGeom prst="rect">
            <a:avLst/>
          </a:prstGeom>
          <a:noFill/>
          <a:ln/>
        </p:spPr>
        <p:txBody>
          <a:bodyPr wrap="none" lIns="0" tIns="0" rIns="0" bIns="0" rtlCol="0" anchor="t"/>
          <a:lstStyle/>
          <a:p>
            <a:pPr marL="0" indent="0" algn="l">
              <a:lnSpc>
                <a:spcPts val="4500"/>
              </a:lnSpc>
              <a:buNone/>
            </a:pPr>
            <a:r>
              <a:rPr lang="en-US" sz="3600" dirty="0">
                <a:solidFill>
                  <a:srgbClr val="000000"/>
                </a:solidFill>
                <a:latin typeface="Source Serif 4 Semi Bold" pitchFamily="34" charset="0"/>
                <a:ea typeface="Source Serif 4 Semi Bold" pitchFamily="34" charset="-122"/>
                <a:cs typeface="Source Serif 4 Semi Bold" pitchFamily="34" charset="-120"/>
              </a:rPr>
              <a:t>Technologies Used</a:t>
            </a:r>
            <a:endParaRPr lang="en-US" sz="3600" dirty="0"/>
          </a:p>
        </p:txBody>
      </p:sp>
      <p:sp>
        <p:nvSpPr>
          <p:cNvPr id="3" name="Text 1"/>
          <p:cNvSpPr/>
          <p:nvPr/>
        </p:nvSpPr>
        <p:spPr>
          <a:xfrm>
            <a:off x="680561" y="1592699"/>
            <a:ext cx="3733562" cy="343138"/>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Source Serif 4 Semi Bold" pitchFamily="34" charset="0"/>
                <a:ea typeface="Source Serif 4 Semi Bold" pitchFamily="34" charset="-122"/>
                <a:cs typeface="Source Serif 4 Semi Bold" pitchFamily="34" charset="-120"/>
              </a:rPr>
              <a:t>Core Hardware Components</a:t>
            </a:r>
            <a:endParaRPr lang="en-US" sz="2150" dirty="0"/>
          </a:p>
        </p:txBody>
      </p:sp>
      <p:sp>
        <p:nvSpPr>
          <p:cNvPr id="4" name="Shape 2"/>
          <p:cNvSpPr/>
          <p:nvPr/>
        </p:nvSpPr>
        <p:spPr>
          <a:xfrm>
            <a:off x="680561" y="2154555"/>
            <a:ext cx="6397466" cy="1536978"/>
          </a:xfrm>
          <a:prstGeom prst="roundRect">
            <a:avLst>
              <a:gd name="adj" fmla="val 5314"/>
            </a:avLst>
          </a:prstGeom>
          <a:solidFill>
            <a:srgbClr val="FFFFFF">
              <a:alpha val="95000"/>
            </a:srgbClr>
          </a:solidFill>
          <a:ln w="22860">
            <a:solidFill>
              <a:srgbClr val="D6BADD"/>
            </a:solidFill>
            <a:prstDash val="solid"/>
          </a:ln>
        </p:spPr>
      </p:sp>
      <p:sp>
        <p:nvSpPr>
          <p:cNvPr id="5" name="Text 3"/>
          <p:cNvSpPr/>
          <p:nvPr/>
        </p:nvSpPr>
        <p:spPr>
          <a:xfrm>
            <a:off x="897850" y="2371844"/>
            <a:ext cx="2839879" cy="285988"/>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Arduino Microcontrollers</a:t>
            </a:r>
            <a:endParaRPr lang="en-US" sz="1800" dirty="0"/>
          </a:p>
        </p:txBody>
      </p:sp>
      <p:sp>
        <p:nvSpPr>
          <p:cNvPr id="6" name="Text 4"/>
          <p:cNvSpPr/>
          <p:nvPr/>
        </p:nvSpPr>
        <p:spPr>
          <a:xfrm>
            <a:off x="897850" y="2852261"/>
            <a:ext cx="5962888" cy="621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Source Sans 3" pitchFamily="34" charset="0"/>
                <a:ea typeface="Source Sans 3" pitchFamily="34" charset="-122"/>
                <a:cs typeface="Source Sans 3" pitchFamily="34" charset="-120"/>
              </a:rPr>
              <a:t>Open-source platform ideal for DIY automation projects and custom sensor integration</a:t>
            </a:r>
            <a:endParaRPr lang="en-US" sz="1500" dirty="0"/>
          </a:p>
        </p:txBody>
      </p:sp>
      <p:sp>
        <p:nvSpPr>
          <p:cNvPr id="7" name="Shape 5"/>
          <p:cNvSpPr/>
          <p:nvPr/>
        </p:nvSpPr>
        <p:spPr>
          <a:xfrm>
            <a:off x="680561" y="3885962"/>
            <a:ext cx="6397466" cy="1536978"/>
          </a:xfrm>
          <a:prstGeom prst="roundRect">
            <a:avLst>
              <a:gd name="adj" fmla="val 5314"/>
            </a:avLst>
          </a:prstGeom>
          <a:solidFill>
            <a:srgbClr val="FFFFFF">
              <a:alpha val="95000"/>
            </a:srgbClr>
          </a:solidFill>
          <a:ln w="22860">
            <a:solidFill>
              <a:srgbClr val="D6BADD"/>
            </a:solidFill>
            <a:prstDash val="solid"/>
          </a:ln>
        </p:spPr>
      </p:sp>
      <p:sp>
        <p:nvSpPr>
          <p:cNvPr id="8" name="Text 6"/>
          <p:cNvSpPr/>
          <p:nvPr/>
        </p:nvSpPr>
        <p:spPr>
          <a:xfrm>
            <a:off x="897850" y="4103251"/>
            <a:ext cx="2389227" cy="285988"/>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Raspberry Pi Systems</a:t>
            </a:r>
            <a:endParaRPr lang="en-US" sz="1800" dirty="0"/>
          </a:p>
        </p:txBody>
      </p:sp>
      <p:sp>
        <p:nvSpPr>
          <p:cNvPr id="9" name="Text 7"/>
          <p:cNvSpPr/>
          <p:nvPr/>
        </p:nvSpPr>
        <p:spPr>
          <a:xfrm>
            <a:off x="897850" y="4583668"/>
            <a:ext cx="5962888" cy="621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Source Sans 3" pitchFamily="34" charset="0"/>
                <a:ea typeface="Source Sans 3" pitchFamily="34" charset="-122"/>
                <a:cs typeface="Source Sans 3" pitchFamily="34" charset="-120"/>
              </a:rPr>
              <a:t>Powerful mini-computers capable of running complex automation software and multiple protocols</a:t>
            </a:r>
            <a:endParaRPr lang="en-US" sz="1500" dirty="0"/>
          </a:p>
        </p:txBody>
      </p:sp>
      <p:sp>
        <p:nvSpPr>
          <p:cNvPr id="10" name="Text 8"/>
          <p:cNvSpPr/>
          <p:nvPr/>
        </p:nvSpPr>
        <p:spPr>
          <a:xfrm>
            <a:off x="680561" y="5641658"/>
            <a:ext cx="3463171" cy="343138"/>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Source Serif 4 Semi Bold" pitchFamily="34" charset="0"/>
                <a:ea typeface="Source Serif 4 Semi Bold" pitchFamily="34" charset="-122"/>
                <a:cs typeface="Source Serif 4 Semi Bold" pitchFamily="34" charset="-120"/>
              </a:rPr>
              <a:t>Communication Protocols</a:t>
            </a:r>
            <a:endParaRPr lang="en-US" sz="2150" dirty="0"/>
          </a:p>
        </p:txBody>
      </p:sp>
      <p:sp>
        <p:nvSpPr>
          <p:cNvPr id="11" name="Text 9"/>
          <p:cNvSpPr/>
          <p:nvPr/>
        </p:nvSpPr>
        <p:spPr>
          <a:xfrm>
            <a:off x="680561" y="6179225"/>
            <a:ext cx="6397466" cy="310991"/>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Zigbee:</a:t>
            </a:r>
            <a:r>
              <a:rPr lang="en-US" sz="1500" dirty="0">
                <a:solidFill>
                  <a:srgbClr val="272525"/>
                </a:solidFill>
                <a:latin typeface="Source Sans 3" pitchFamily="34" charset="0"/>
                <a:ea typeface="Source Sans 3" pitchFamily="34" charset="-122"/>
                <a:cs typeface="Source Sans 3" pitchFamily="34" charset="-120"/>
              </a:rPr>
              <a:t> Low-power mesh networking for battery devices</a:t>
            </a:r>
            <a:endParaRPr lang="en-US" sz="1500" dirty="0"/>
          </a:p>
        </p:txBody>
      </p:sp>
      <p:sp>
        <p:nvSpPr>
          <p:cNvPr id="12" name="Text 10"/>
          <p:cNvSpPr/>
          <p:nvPr/>
        </p:nvSpPr>
        <p:spPr>
          <a:xfrm>
            <a:off x="680561" y="6558201"/>
            <a:ext cx="6397466" cy="310991"/>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Z-Wave:</a:t>
            </a:r>
            <a:r>
              <a:rPr lang="en-US" sz="1500" dirty="0">
                <a:solidFill>
                  <a:srgbClr val="272525"/>
                </a:solidFill>
                <a:latin typeface="Source Sans 3" pitchFamily="34" charset="0"/>
                <a:ea typeface="Source Sans 3" pitchFamily="34" charset="-122"/>
                <a:cs typeface="Source Sans 3" pitchFamily="34" charset="-120"/>
              </a:rPr>
              <a:t> Reliable home automation standard with excellent range</a:t>
            </a:r>
            <a:endParaRPr lang="en-US" sz="1500" dirty="0"/>
          </a:p>
        </p:txBody>
      </p:sp>
      <p:sp>
        <p:nvSpPr>
          <p:cNvPr id="13" name="Text 11"/>
          <p:cNvSpPr/>
          <p:nvPr/>
        </p:nvSpPr>
        <p:spPr>
          <a:xfrm>
            <a:off x="680561" y="6937177"/>
            <a:ext cx="6397466" cy="310991"/>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Wi-Fi:</a:t>
            </a:r>
            <a:r>
              <a:rPr lang="en-US" sz="1500" dirty="0">
                <a:solidFill>
                  <a:srgbClr val="272525"/>
                </a:solidFill>
                <a:latin typeface="Source Sans 3" pitchFamily="34" charset="0"/>
                <a:ea typeface="Source Sans 3" pitchFamily="34" charset="-122"/>
                <a:cs typeface="Source Sans 3" pitchFamily="34" charset="-120"/>
              </a:rPr>
              <a:t> High-bandwidth connection for data-intensive devices</a:t>
            </a:r>
            <a:endParaRPr lang="en-US" sz="1500" dirty="0"/>
          </a:p>
        </p:txBody>
      </p:sp>
      <p:sp>
        <p:nvSpPr>
          <p:cNvPr id="14" name="Text 12"/>
          <p:cNvSpPr/>
          <p:nvPr/>
        </p:nvSpPr>
        <p:spPr>
          <a:xfrm>
            <a:off x="680561" y="7316153"/>
            <a:ext cx="6397466" cy="310991"/>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MQTT:</a:t>
            </a:r>
            <a:r>
              <a:rPr lang="en-US" sz="1500" dirty="0">
                <a:solidFill>
                  <a:srgbClr val="272525"/>
                </a:solidFill>
                <a:latin typeface="Source Sans 3" pitchFamily="34" charset="0"/>
                <a:ea typeface="Source Sans 3" pitchFamily="34" charset="-122"/>
                <a:cs typeface="Source Sans 3" pitchFamily="34" charset="-120"/>
              </a:rPr>
              <a:t> Lightweight messaging protocol for IoT communication</a:t>
            </a:r>
            <a:endParaRPr lang="en-US" sz="1500" dirty="0"/>
          </a:p>
        </p:txBody>
      </p:sp>
      <p:pic>
        <p:nvPicPr>
          <p:cNvPr id="15" name="Image 0" descr="preencoded.png"/>
          <p:cNvPicPr>
            <a:picLocks noChangeAspect="1"/>
          </p:cNvPicPr>
          <p:nvPr/>
        </p:nvPicPr>
        <p:blipFill>
          <a:blip r:embed="rId3"/>
          <a:stretch>
            <a:fillRect/>
          </a:stretch>
        </p:blipFill>
        <p:spPr>
          <a:xfrm>
            <a:off x="7559993" y="1616988"/>
            <a:ext cx="6397466" cy="3582472"/>
          </a:xfrm>
          <a:prstGeom prst="rect">
            <a:avLst/>
          </a:prstGeom>
        </p:spPr>
      </p:pic>
      <p:sp>
        <p:nvSpPr>
          <p:cNvPr id="16" name="Text 13"/>
          <p:cNvSpPr/>
          <p:nvPr/>
        </p:nvSpPr>
        <p:spPr>
          <a:xfrm>
            <a:off x="7559993" y="5418177"/>
            <a:ext cx="6397466" cy="621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Source Sans 3" pitchFamily="34" charset="0"/>
                <a:ea typeface="Source Sans 3" pitchFamily="34" charset="-122"/>
                <a:cs typeface="Source Sans 3" pitchFamily="34" charset="-120"/>
              </a:rPr>
              <a:t>Power consumption comparison shows why low-energy protocols like Zigbee and MQTT are preferred for battery-powered sensors and devices.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75786" y="583763"/>
            <a:ext cx="4143970" cy="483751"/>
          </a:xfrm>
          <a:prstGeom prst="rect">
            <a:avLst/>
          </a:prstGeom>
          <a:noFill/>
          <a:ln/>
        </p:spPr>
        <p:txBody>
          <a:bodyPr wrap="none" lIns="0" tIns="0" rIns="0" bIns="0" rtlCol="0" anchor="t"/>
          <a:lstStyle/>
          <a:p>
            <a:pPr marL="0" indent="0" algn="l">
              <a:lnSpc>
                <a:spcPts val="3800"/>
              </a:lnSpc>
              <a:buNone/>
            </a:pPr>
            <a:r>
              <a:rPr lang="en-US" sz="3000" dirty="0">
                <a:solidFill>
                  <a:srgbClr val="000000"/>
                </a:solidFill>
                <a:latin typeface="Source Serif 4 Semi Bold" pitchFamily="34" charset="0"/>
                <a:ea typeface="Source Serif 4 Semi Bold" pitchFamily="34" charset="-122"/>
                <a:cs typeface="Source Serif 4 Semi Bold" pitchFamily="34" charset="-120"/>
              </a:rPr>
              <a:t>Automation Platforms</a:t>
            </a:r>
            <a:endParaRPr lang="en-US" sz="3000" dirty="0"/>
          </a:p>
        </p:txBody>
      </p:sp>
      <p:sp>
        <p:nvSpPr>
          <p:cNvPr id="4" name="Text 1"/>
          <p:cNvSpPr/>
          <p:nvPr/>
        </p:nvSpPr>
        <p:spPr>
          <a:xfrm>
            <a:off x="575786" y="1314212"/>
            <a:ext cx="7992428" cy="526494"/>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Source Sans 3" pitchFamily="34" charset="0"/>
                <a:ea typeface="Source Sans 3" pitchFamily="34" charset="-122"/>
                <a:cs typeface="Source Sans 3" pitchFamily="34" charset="-120"/>
              </a:rPr>
              <a:t>Modern home automation platforms serve as the central hub, coordinating communication between diverse smart devices and providing unified control interfaces.</a:t>
            </a:r>
            <a:endParaRPr lang="en-US" sz="1250" dirty="0"/>
          </a:p>
        </p:txBody>
      </p:sp>
      <p:pic>
        <p:nvPicPr>
          <p:cNvPr id="5" name="Image 1" descr="preencoded.png"/>
          <p:cNvPicPr>
            <a:picLocks noChangeAspect="1"/>
          </p:cNvPicPr>
          <p:nvPr/>
        </p:nvPicPr>
        <p:blipFill>
          <a:blip r:embed="rId4"/>
          <a:stretch>
            <a:fillRect/>
          </a:stretch>
        </p:blipFill>
        <p:spPr>
          <a:xfrm>
            <a:off x="575786" y="2025729"/>
            <a:ext cx="493514" cy="493514"/>
          </a:xfrm>
          <a:prstGeom prst="rect">
            <a:avLst/>
          </a:prstGeom>
        </p:spPr>
      </p:pic>
      <p:sp>
        <p:nvSpPr>
          <p:cNvPr id="6" name="Text 2"/>
          <p:cNvSpPr/>
          <p:nvPr/>
        </p:nvSpPr>
        <p:spPr>
          <a:xfrm>
            <a:off x="575786" y="2724864"/>
            <a:ext cx="1935361" cy="241935"/>
          </a:xfrm>
          <a:prstGeom prst="rect">
            <a:avLst/>
          </a:prstGeom>
          <a:noFill/>
          <a:ln/>
        </p:spPr>
        <p:txBody>
          <a:bodyPr wrap="none" lIns="0" tIns="0" rIns="0" bIns="0" rtlCol="0" anchor="t"/>
          <a:lstStyle/>
          <a:p>
            <a:pPr marL="0" indent="0" algn="l">
              <a:lnSpc>
                <a:spcPts val="1900"/>
              </a:lnSpc>
              <a:buNone/>
            </a:pPr>
            <a:r>
              <a:rPr lang="en-US" sz="1500" dirty="0">
                <a:solidFill>
                  <a:srgbClr val="272525"/>
                </a:solidFill>
                <a:latin typeface="Source Serif 4 Semi Bold" pitchFamily="34" charset="0"/>
                <a:ea typeface="Source Serif 4 Semi Bold" pitchFamily="34" charset="-122"/>
                <a:cs typeface="Source Serif 4 Semi Bold" pitchFamily="34" charset="-120"/>
              </a:rPr>
              <a:t>Home Assistant</a:t>
            </a:r>
            <a:endParaRPr lang="en-US" sz="1500" dirty="0"/>
          </a:p>
        </p:txBody>
      </p:sp>
      <p:sp>
        <p:nvSpPr>
          <p:cNvPr id="7" name="Text 3"/>
          <p:cNvSpPr/>
          <p:nvPr/>
        </p:nvSpPr>
        <p:spPr>
          <a:xfrm>
            <a:off x="575786" y="3065502"/>
            <a:ext cx="7992428" cy="789742"/>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Source Sans 3" pitchFamily="34" charset="0"/>
                <a:ea typeface="Source Sans 3" pitchFamily="34" charset="-122"/>
                <a:cs typeface="Source Sans 3" pitchFamily="34" charset="-120"/>
              </a:rPr>
              <a:t>Open-source platform offering extensive customization and local control. Supports thousands of devices including sensors, thermostats, and custom integrations. Perfect for tech-savvy users who want complete control over their automation setup.</a:t>
            </a:r>
            <a:endParaRPr lang="en-US" sz="1250" dirty="0"/>
          </a:p>
        </p:txBody>
      </p:sp>
      <p:pic>
        <p:nvPicPr>
          <p:cNvPr id="8" name="Image 2" descr="preencoded.png"/>
          <p:cNvPicPr>
            <a:picLocks noChangeAspect="1"/>
          </p:cNvPicPr>
          <p:nvPr/>
        </p:nvPicPr>
        <p:blipFill>
          <a:blip r:embed="rId5"/>
          <a:stretch>
            <a:fillRect/>
          </a:stretch>
        </p:blipFill>
        <p:spPr>
          <a:xfrm>
            <a:off x="575786" y="4184213"/>
            <a:ext cx="493514" cy="493514"/>
          </a:xfrm>
          <a:prstGeom prst="rect">
            <a:avLst/>
          </a:prstGeom>
        </p:spPr>
      </p:pic>
      <p:sp>
        <p:nvSpPr>
          <p:cNvPr id="9" name="Text 4"/>
          <p:cNvSpPr/>
          <p:nvPr/>
        </p:nvSpPr>
        <p:spPr>
          <a:xfrm>
            <a:off x="575786" y="4883348"/>
            <a:ext cx="1935361" cy="241935"/>
          </a:xfrm>
          <a:prstGeom prst="rect">
            <a:avLst/>
          </a:prstGeom>
          <a:noFill/>
          <a:ln/>
        </p:spPr>
        <p:txBody>
          <a:bodyPr wrap="none" lIns="0" tIns="0" rIns="0" bIns="0" rtlCol="0" anchor="t"/>
          <a:lstStyle/>
          <a:p>
            <a:pPr marL="0" indent="0" algn="l">
              <a:lnSpc>
                <a:spcPts val="1900"/>
              </a:lnSpc>
              <a:buNone/>
            </a:pPr>
            <a:r>
              <a:rPr lang="en-US" sz="1500" dirty="0">
                <a:solidFill>
                  <a:srgbClr val="272525"/>
                </a:solidFill>
                <a:latin typeface="Source Serif 4 Semi Bold" pitchFamily="34" charset="0"/>
                <a:ea typeface="Source Serif 4 Semi Bold" pitchFamily="34" charset="-122"/>
                <a:cs typeface="Source Serif 4 Semi Bold" pitchFamily="34" charset="-120"/>
              </a:rPr>
              <a:t>Google Home</a:t>
            </a:r>
            <a:endParaRPr lang="en-US" sz="1500" dirty="0"/>
          </a:p>
        </p:txBody>
      </p:sp>
      <p:sp>
        <p:nvSpPr>
          <p:cNvPr id="10" name="Text 5"/>
          <p:cNvSpPr/>
          <p:nvPr/>
        </p:nvSpPr>
        <p:spPr>
          <a:xfrm>
            <a:off x="575786" y="5223986"/>
            <a:ext cx="7992428" cy="526494"/>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Source Sans 3" pitchFamily="34" charset="0"/>
                <a:ea typeface="Source Sans 3" pitchFamily="34" charset="-122"/>
                <a:cs typeface="Source Sans 3" pitchFamily="34" charset="-120"/>
              </a:rPr>
              <a:t>Voice-activated ecosystem with seamless integration across Google services. Excels at controlling smart speakers, lighting systems, and entertainment devices through natural language commands and smartphone apps.</a:t>
            </a:r>
            <a:endParaRPr lang="en-US" sz="1250" dirty="0"/>
          </a:p>
        </p:txBody>
      </p:sp>
      <p:pic>
        <p:nvPicPr>
          <p:cNvPr id="11" name="Image 3" descr="preencoded.png"/>
          <p:cNvPicPr>
            <a:picLocks noChangeAspect="1"/>
          </p:cNvPicPr>
          <p:nvPr/>
        </p:nvPicPr>
        <p:blipFill>
          <a:blip r:embed="rId6"/>
          <a:stretch>
            <a:fillRect/>
          </a:stretch>
        </p:blipFill>
        <p:spPr>
          <a:xfrm>
            <a:off x="575786" y="6079450"/>
            <a:ext cx="493514" cy="493514"/>
          </a:xfrm>
          <a:prstGeom prst="rect">
            <a:avLst/>
          </a:prstGeom>
        </p:spPr>
      </p:pic>
      <p:sp>
        <p:nvSpPr>
          <p:cNvPr id="12" name="Text 6"/>
          <p:cNvSpPr/>
          <p:nvPr/>
        </p:nvSpPr>
        <p:spPr>
          <a:xfrm>
            <a:off x="575786" y="6778585"/>
            <a:ext cx="1935361" cy="241935"/>
          </a:xfrm>
          <a:prstGeom prst="rect">
            <a:avLst/>
          </a:prstGeom>
          <a:noFill/>
          <a:ln/>
        </p:spPr>
        <p:txBody>
          <a:bodyPr wrap="none" lIns="0" tIns="0" rIns="0" bIns="0" rtlCol="0" anchor="t"/>
          <a:lstStyle/>
          <a:p>
            <a:pPr marL="0" indent="0" algn="l">
              <a:lnSpc>
                <a:spcPts val="1900"/>
              </a:lnSpc>
              <a:buNone/>
            </a:pPr>
            <a:r>
              <a:rPr lang="en-US" sz="1500" dirty="0">
                <a:solidFill>
                  <a:srgbClr val="272525"/>
                </a:solidFill>
                <a:latin typeface="Source Serif 4 Semi Bold" pitchFamily="34" charset="0"/>
                <a:ea typeface="Source Serif 4 Semi Bold" pitchFamily="34" charset="-122"/>
                <a:cs typeface="Source Serif 4 Semi Bold" pitchFamily="34" charset="-120"/>
              </a:rPr>
              <a:t>Amazon Alexa</a:t>
            </a:r>
            <a:endParaRPr lang="en-US" sz="1500" dirty="0"/>
          </a:p>
        </p:txBody>
      </p:sp>
      <p:sp>
        <p:nvSpPr>
          <p:cNvPr id="13" name="Text 7"/>
          <p:cNvSpPr/>
          <p:nvPr/>
        </p:nvSpPr>
        <p:spPr>
          <a:xfrm>
            <a:off x="575786" y="7119223"/>
            <a:ext cx="7992428" cy="526494"/>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Source Sans 3" pitchFamily="34" charset="0"/>
                <a:ea typeface="Source Sans 3" pitchFamily="34" charset="-122"/>
                <a:cs typeface="Source Sans 3" pitchFamily="34" charset="-120"/>
              </a:rPr>
              <a:t>Comprehensive smart home platform with extensive third-party support. Manages smart plugs, security cameras, and thousands of compatible devices through voice commands and the Alexa mobile application.</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1753" y="857488"/>
            <a:ext cx="6623090" cy="581263"/>
          </a:xfrm>
          <a:prstGeom prst="rect">
            <a:avLst/>
          </a:prstGeom>
          <a:noFill/>
          <a:ln/>
        </p:spPr>
        <p:txBody>
          <a:bodyPr wrap="none" lIns="0" tIns="0" rIns="0" bIns="0" rtlCol="0" anchor="t"/>
          <a:lstStyle/>
          <a:p>
            <a:pPr marL="0" indent="0" algn="l">
              <a:lnSpc>
                <a:spcPts val="4550"/>
              </a:lnSpc>
              <a:buNone/>
            </a:pPr>
            <a:r>
              <a:rPr lang="en-US" sz="3650" dirty="0">
                <a:solidFill>
                  <a:srgbClr val="000000"/>
                </a:solidFill>
                <a:latin typeface="Source Serif 4 Semi Bold" pitchFamily="34" charset="0"/>
                <a:ea typeface="Source Serif 4 Semi Bold" pitchFamily="34" charset="-122"/>
                <a:cs typeface="Source Serif 4 Semi Bold" pitchFamily="34" charset="-120"/>
              </a:rPr>
              <a:t>Benefits of Home Automation</a:t>
            </a:r>
            <a:endParaRPr lang="en-US" sz="3650" dirty="0"/>
          </a:p>
        </p:txBody>
      </p:sp>
      <p:sp>
        <p:nvSpPr>
          <p:cNvPr id="3" name="Text 1"/>
          <p:cNvSpPr/>
          <p:nvPr/>
        </p:nvSpPr>
        <p:spPr>
          <a:xfrm>
            <a:off x="691753" y="1834039"/>
            <a:ext cx="13246894" cy="316230"/>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Source Sans 3" pitchFamily="34" charset="0"/>
                <a:ea typeface="Source Sans 3" pitchFamily="34" charset="-122"/>
                <a:cs typeface="Source Sans 3" pitchFamily="34" charset="-120"/>
              </a:rPr>
              <a:t>Home automation delivers transformative advantages that enhance daily living while providing long-term value through improved efficiency and security.</a:t>
            </a:r>
            <a:endParaRPr lang="en-US" sz="1550" dirty="0"/>
          </a:p>
        </p:txBody>
      </p:sp>
      <p:sp>
        <p:nvSpPr>
          <p:cNvPr id="4" name="Shape 2"/>
          <p:cNvSpPr/>
          <p:nvPr/>
        </p:nvSpPr>
        <p:spPr>
          <a:xfrm>
            <a:off x="691753" y="2372558"/>
            <a:ext cx="6524625" cy="2242780"/>
          </a:xfrm>
          <a:prstGeom prst="roundRect">
            <a:avLst>
              <a:gd name="adj" fmla="val 3701"/>
            </a:avLst>
          </a:prstGeom>
          <a:solidFill>
            <a:srgbClr val="F0D4F7"/>
          </a:solidFill>
          <a:ln w="7620">
            <a:solidFill>
              <a:srgbClr val="FFB393"/>
            </a:solidFill>
            <a:prstDash val="solid"/>
          </a:ln>
        </p:spPr>
      </p:sp>
      <p:sp>
        <p:nvSpPr>
          <p:cNvPr id="5" name="Shape 3"/>
          <p:cNvSpPr/>
          <p:nvPr/>
        </p:nvSpPr>
        <p:spPr>
          <a:xfrm>
            <a:off x="897017" y="2577822"/>
            <a:ext cx="592931" cy="592931"/>
          </a:xfrm>
          <a:prstGeom prst="roundRect">
            <a:avLst>
              <a:gd name="adj" fmla="val 15420151"/>
            </a:avLst>
          </a:prstGeom>
          <a:solidFill>
            <a:srgbClr val="FFB393"/>
          </a:solidFill>
          <a:ln/>
        </p:spPr>
      </p:sp>
      <p:pic>
        <p:nvPicPr>
          <p:cNvPr id="6" name="Image 0" descr="preencoded.png"/>
          <p:cNvPicPr>
            <a:picLocks noChangeAspect="1"/>
          </p:cNvPicPr>
          <p:nvPr/>
        </p:nvPicPr>
        <p:blipFill>
          <a:blip r:embed="rId3"/>
          <a:stretch>
            <a:fillRect/>
          </a:stretch>
        </p:blipFill>
        <p:spPr>
          <a:xfrm>
            <a:off x="1060013" y="2707481"/>
            <a:ext cx="266819" cy="333494"/>
          </a:xfrm>
          <a:prstGeom prst="rect">
            <a:avLst/>
          </a:prstGeom>
        </p:spPr>
      </p:pic>
      <p:sp>
        <p:nvSpPr>
          <p:cNvPr id="7" name="Text 4"/>
          <p:cNvSpPr/>
          <p:nvPr/>
        </p:nvSpPr>
        <p:spPr>
          <a:xfrm>
            <a:off x="897017" y="3368397"/>
            <a:ext cx="2477572" cy="290632"/>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Ultimate Convenience</a:t>
            </a:r>
            <a:endParaRPr lang="en-US" sz="1800" dirty="0"/>
          </a:p>
        </p:txBody>
      </p:sp>
      <p:sp>
        <p:nvSpPr>
          <p:cNvPr id="8" name="Text 5"/>
          <p:cNvSpPr/>
          <p:nvPr/>
        </p:nvSpPr>
        <p:spPr>
          <a:xfrm>
            <a:off x="897017" y="3777615"/>
            <a:ext cx="6114098" cy="632460"/>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Source Sans 3" pitchFamily="34" charset="0"/>
                <a:ea typeface="Source Sans 3" pitchFamily="34" charset="-122"/>
                <a:cs typeface="Source Sans 3" pitchFamily="34" charset="-120"/>
              </a:rPr>
              <a:t>Control all devices remotely via smartphone apps or voice commands, eliminating the need to manually adjust settings throughout your home.</a:t>
            </a:r>
            <a:endParaRPr lang="en-US" sz="1550" dirty="0"/>
          </a:p>
        </p:txBody>
      </p:sp>
      <p:sp>
        <p:nvSpPr>
          <p:cNvPr id="9" name="Shape 6"/>
          <p:cNvSpPr/>
          <p:nvPr/>
        </p:nvSpPr>
        <p:spPr>
          <a:xfrm>
            <a:off x="7414022" y="2372558"/>
            <a:ext cx="6524625" cy="2242780"/>
          </a:xfrm>
          <a:prstGeom prst="roundRect">
            <a:avLst>
              <a:gd name="adj" fmla="val 3701"/>
            </a:avLst>
          </a:prstGeom>
          <a:solidFill>
            <a:srgbClr val="F0D4F7"/>
          </a:solidFill>
          <a:ln w="7620">
            <a:solidFill>
              <a:srgbClr val="421424"/>
            </a:solidFill>
            <a:prstDash val="solid"/>
          </a:ln>
        </p:spPr>
      </p:sp>
      <p:sp>
        <p:nvSpPr>
          <p:cNvPr id="10" name="Shape 7"/>
          <p:cNvSpPr/>
          <p:nvPr/>
        </p:nvSpPr>
        <p:spPr>
          <a:xfrm>
            <a:off x="7619286" y="2577822"/>
            <a:ext cx="592931" cy="592931"/>
          </a:xfrm>
          <a:prstGeom prst="roundRect">
            <a:avLst>
              <a:gd name="adj" fmla="val 15420151"/>
            </a:avLst>
          </a:prstGeom>
          <a:solidFill>
            <a:srgbClr val="421424"/>
          </a:solidFill>
          <a:ln/>
        </p:spPr>
      </p:sp>
      <p:pic>
        <p:nvPicPr>
          <p:cNvPr id="11" name="Image 1" descr="preencoded.png"/>
          <p:cNvPicPr>
            <a:picLocks noChangeAspect="1"/>
          </p:cNvPicPr>
          <p:nvPr/>
        </p:nvPicPr>
        <p:blipFill>
          <a:blip r:embed="rId4"/>
          <a:stretch>
            <a:fillRect/>
          </a:stretch>
        </p:blipFill>
        <p:spPr>
          <a:xfrm>
            <a:off x="7782282" y="2707481"/>
            <a:ext cx="266819" cy="333494"/>
          </a:xfrm>
          <a:prstGeom prst="rect">
            <a:avLst/>
          </a:prstGeom>
        </p:spPr>
      </p:pic>
      <p:sp>
        <p:nvSpPr>
          <p:cNvPr id="12" name="Text 8"/>
          <p:cNvSpPr/>
          <p:nvPr/>
        </p:nvSpPr>
        <p:spPr>
          <a:xfrm>
            <a:off x="7619286" y="3368397"/>
            <a:ext cx="2338388" cy="290632"/>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Energy Optimization</a:t>
            </a:r>
            <a:endParaRPr lang="en-US" sz="1800" dirty="0"/>
          </a:p>
        </p:txBody>
      </p:sp>
      <p:sp>
        <p:nvSpPr>
          <p:cNvPr id="13" name="Text 9"/>
          <p:cNvSpPr/>
          <p:nvPr/>
        </p:nvSpPr>
        <p:spPr>
          <a:xfrm>
            <a:off x="7619286" y="3777615"/>
            <a:ext cx="6114098" cy="632460"/>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Source Sans 3" pitchFamily="34" charset="0"/>
                <a:ea typeface="Source Sans 3" pitchFamily="34" charset="-122"/>
                <a:cs typeface="Source Sans 3" pitchFamily="34" charset="-120"/>
              </a:rPr>
              <a:t>Intelligent power management automatically reduces consumption by turning off unused devices and optimizing heating/cooling schedules.</a:t>
            </a:r>
            <a:endParaRPr lang="en-US" sz="1550" dirty="0"/>
          </a:p>
        </p:txBody>
      </p:sp>
      <p:sp>
        <p:nvSpPr>
          <p:cNvPr id="14" name="Shape 10"/>
          <p:cNvSpPr/>
          <p:nvPr/>
        </p:nvSpPr>
        <p:spPr>
          <a:xfrm>
            <a:off x="691753" y="4812983"/>
            <a:ext cx="6524625" cy="2559010"/>
          </a:xfrm>
          <a:prstGeom prst="roundRect">
            <a:avLst>
              <a:gd name="adj" fmla="val 3244"/>
            </a:avLst>
          </a:prstGeom>
          <a:solidFill>
            <a:srgbClr val="F0D4F7"/>
          </a:solidFill>
          <a:ln w="7620">
            <a:solidFill>
              <a:srgbClr val="FFB393"/>
            </a:solidFill>
            <a:prstDash val="solid"/>
          </a:ln>
        </p:spPr>
      </p:sp>
      <p:sp>
        <p:nvSpPr>
          <p:cNvPr id="15" name="Shape 11"/>
          <p:cNvSpPr/>
          <p:nvPr/>
        </p:nvSpPr>
        <p:spPr>
          <a:xfrm>
            <a:off x="897017" y="5018246"/>
            <a:ext cx="592931" cy="592931"/>
          </a:xfrm>
          <a:prstGeom prst="roundRect">
            <a:avLst>
              <a:gd name="adj" fmla="val 15420151"/>
            </a:avLst>
          </a:prstGeom>
          <a:solidFill>
            <a:srgbClr val="FFB393"/>
          </a:solidFill>
          <a:ln/>
        </p:spPr>
      </p:sp>
      <p:pic>
        <p:nvPicPr>
          <p:cNvPr id="16" name="Image 2" descr="preencoded.png"/>
          <p:cNvPicPr>
            <a:picLocks noChangeAspect="1"/>
          </p:cNvPicPr>
          <p:nvPr/>
        </p:nvPicPr>
        <p:blipFill>
          <a:blip r:embed="rId5"/>
          <a:stretch>
            <a:fillRect/>
          </a:stretch>
        </p:blipFill>
        <p:spPr>
          <a:xfrm>
            <a:off x="1060013" y="5147905"/>
            <a:ext cx="266819" cy="333494"/>
          </a:xfrm>
          <a:prstGeom prst="rect">
            <a:avLst/>
          </a:prstGeom>
        </p:spPr>
      </p:pic>
      <p:sp>
        <p:nvSpPr>
          <p:cNvPr id="17" name="Text 12"/>
          <p:cNvSpPr/>
          <p:nvPr/>
        </p:nvSpPr>
        <p:spPr>
          <a:xfrm>
            <a:off x="897017" y="5808821"/>
            <a:ext cx="2325291" cy="290632"/>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Enhanced Safety</a:t>
            </a:r>
            <a:endParaRPr lang="en-US" sz="1800" dirty="0"/>
          </a:p>
        </p:txBody>
      </p:sp>
      <p:sp>
        <p:nvSpPr>
          <p:cNvPr id="18" name="Text 13"/>
          <p:cNvSpPr/>
          <p:nvPr/>
        </p:nvSpPr>
        <p:spPr>
          <a:xfrm>
            <a:off x="897017" y="6218039"/>
            <a:ext cx="6114098" cy="948690"/>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Source Sans 3" pitchFamily="34" charset="0"/>
                <a:ea typeface="Source Sans 3" pitchFamily="34" charset="-122"/>
                <a:cs typeface="Source Sans 3" pitchFamily="34" charset="-120"/>
              </a:rPr>
              <a:t>Real-time security alerts, automatic door locking, and emergency notifications provide comprehensive protection for your family and property.</a:t>
            </a:r>
            <a:endParaRPr lang="en-US" sz="1550" dirty="0"/>
          </a:p>
        </p:txBody>
      </p:sp>
      <p:sp>
        <p:nvSpPr>
          <p:cNvPr id="19" name="Shape 14"/>
          <p:cNvSpPr/>
          <p:nvPr/>
        </p:nvSpPr>
        <p:spPr>
          <a:xfrm>
            <a:off x="7414022" y="4812983"/>
            <a:ext cx="6524625" cy="2559010"/>
          </a:xfrm>
          <a:prstGeom prst="roundRect">
            <a:avLst>
              <a:gd name="adj" fmla="val 3244"/>
            </a:avLst>
          </a:prstGeom>
          <a:solidFill>
            <a:srgbClr val="F0D4F7"/>
          </a:solidFill>
          <a:ln w="7620">
            <a:solidFill>
              <a:srgbClr val="421424"/>
            </a:solidFill>
            <a:prstDash val="solid"/>
          </a:ln>
        </p:spPr>
      </p:sp>
      <p:sp>
        <p:nvSpPr>
          <p:cNvPr id="20" name="Shape 15"/>
          <p:cNvSpPr/>
          <p:nvPr/>
        </p:nvSpPr>
        <p:spPr>
          <a:xfrm>
            <a:off x="7619286" y="5018246"/>
            <a:ext cx="592931" cy="592931"/>
          </a:xfrm>
          <a:prstGeom prst="roundRect">
            <a:avLst>
              <a:gd name="adj" fmla="val 15420151"/>
            </a:avLst>
          </a:prstGeom>
          <a:solidFill>
            <a:srgbClr val="421424"/>
          </a:solidFill>
          <a:ln/>
        </p:spPr>
      </p:sp>
      <p:pic>
        <p:nvPicPr>
          <p:cNvPr id="21" name="Image 3" descr="preencoded.png"/>
          <p:cNvPicPr>
            <a:picLocks noChangeAspect="1"/>
          </p:cNvPicPr>
          <p:nvPr/>
        </p:nvPicPr>
        <p:blipFill>
          <a:blip r:embed="rId6"/>
          <a:stretch>
            <a:fillRect/>
          </a:stretch>
        </p:blipFill>
        <p:spPr>
          <a:xfrm>
            <a:off x="7782282" y="5147905"/>
            <a:ext cx="266819" cy="333494"/>
          </a:xfrm>
          <a:prstGeom prst="rect">
            <a:avLst/>
          </a:prstGeom>
        </p:spPr>
      </p:pic>
      <p:sp>
        <p:nvSpPr>
          <p:cNvPr id="22" name="Text 16"/>
          <p:cNvSpPr/>
          <p:nvPr/>
        </p:nvSpPr>
        <p:spPr>
          <a:xfrm>
            <a:off x="7619286" y="5808821"/>
            <a:ext cx="2589133" cy="290632"/>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Improved Accessibility</a:t>
            </a:r>
            <a:endParaRPr lang="en-US" sz="1800" dirty="0"/>
          </a:p>
        </p:txBody>
      </p:sp>
      <p:sp>
        <p:nvSpPr>
          <p:cNvPr id="23" name="Text 17"/>
          <p:cNvSpPr/>
          <p:nvPr/>
        </p:nvSpPr>
        <p:spPr>
          <a:xfrm>
            <a:off x="7619286" y="6218039"/>
            <a:ext cx="6114098" cy="948690"/>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Source Sans 3" pitchFamily="34" charset="0"/>
                <a:ea typeface="Source Sans 3" pitchFamily="34" charset="-122"/>
                <a:cs typeface="Source Sans 3" pitchFamily="34" charset="-120"/>
              </a:rPr>
              <a:t>Voice controls and automated systems make home management significantly easier for elderly residents and individuals with mobility challenges.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3301" y="544711"/>
            <a:ext cx="5647611" cy="582573"/>
          </a:xfrm>
          <a:prstGeom prst="rect">
            <a:avLst/>
          </a:prstGeom>
          <a:noFill/>
          <a:ln/>
        </p:spPr>
        <p:txBody>
          <a:bodyPr wrap="none" lIns="0" tIns="0" rIns="0" bIns="0" rtlCol="0" anchor="t"/>
          <a:lstStyle/>
          <a:p>
            <a:pPr marL="0" indent="0" algn="l">
              <a:lnSpc>
                <a:spcPts val="4550"/>
              </a:lnSpc>
              <a:buNone/>
            </a:pPr>
            <a:r>
              <a:rPr lang="en-US" sz="3650" dirty="0">
                <a:solidFill>
                  <a:srgbClr val="000000"/>
                </a:solidFill>
                <a:latin typeface="Source Serif 4 Semi Bold" pitchFamily="34" charset="0"/>
                <a:ea typeface="Source Serif 4 Semi Bold" pitchFamily="34" charset="-122"/>
                <a:cs typeface="Source Serif 4 Semi Bold" pitchFamily="34" charset="-120"/>
              </a:rPr>
              <a:t>Challenges and Solutions</a:t>
            </a:r>
            <a:endParaRPr lang="en-US" sz="3650" dirty="0"/>
          </a:p>
        </p:txBody>
      </p:sp>
      <p:sp>
        <p:nvSpPr>
          <p:cNvPr id="3" name="Text 1"/>
          <p:cNvSpPr/>
          <p:nvPr/>
        </p:nvSpPr>
        <p:spPr>
          <a:xfrm>
            <a:off x="693301" y="1523405"/>
            <a:ext cx="13243798" cy="633889"/>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Source Sans 3" pitchFamily="34" charset="0"/>
                <a:ea typeface="Source Sans 3" pitchFamily="34" charset="-122"/>
                <a:cs typeface="Source Sans 3" pitchFamily="34" charset="-120"/>
              </a:rPr>
              <a:t>While home automation offers tremendous benefits, several challenges can impact adoption. Understanding these obstacles and their practical solutions helps ensure successful implementation.</a:t>
            </a:r>
            <a:endParaRPr lang="en-US" sz="1550" dirty="0"/>
          </a:p>
        </p:txBody>
      </p:sp>
      <p:sp>
        <p:nvSpPr>
          <p:cNvPr id="4" name="Shape 2"/>
          <p:cNvSpPr/>
          <p:nvPr/>
        </p:nvSpPr>
        <p:spPr>
          <a:xfrm>
            <a:off x="693301" y="2380059"/>
            <a:ext cx="6522839" cy="2555319"/>
          </a:xfrm>
          <a:prstGeom prst="roundRect">
            <a:avLst>
              <a:gd name="adj" fmla="val 4294"/>
            </a:avLst>
          </a:prstGeom>
          <a:solidFill>
            <a:srgbClr val="FFFFFF">
              <a:alpha val="95000"/>
            </a:srgbClr>
          </a:solidFill>
          <a:ln w="22860">
            <a:solidFill>
              <a:srgbClr val="FFB393"/>
            </a:solidFill>
            <a:prstDash val="solid"/>
          </a:ln>
        </p:spPr>
      </p:sp>
      <p:sp>
        <p:nvSpPr>
          <p:cNvPr id="5" name="Shape 3"/>
          <p:cNvSpPr/>
          <p:nvPr/>
        </p:nvSpPr>
        <p:spPr>
          <a:xfrm>
            <a:off x="670441" y="2380059"/>
            <a:ext cx="91440" cy="2555319"/>
          </a:xfrm>
          <a:prstGeom prst="roundRect">
            <a:avLst>
              <a:gd name="adj" fmla="val 90987"/>
            </a:avLst>
          </a:prstGeom>
          <a:solidFill>
            <a:srgbClr val="FFB393"/>
          </a:solidFill>
          <a:ln/>
        </p:spPr>
      </p:sp>
      <p:sp>
        <p:nvSpPr>
          <p:cNvPr id="6" name="Text 4"/>
          <p:cNvSpPr/>
          <p:nvPr/>
        </p:nvSpPr>
        <p:spPr>
          <a:xfrm>
            <a:off x="982742" y="2600920"/>
            <a:ext cx="2330410" cy="291227"/>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High Initial Costs</a:t>
            </a:r>
            <a:endParaRPr lang="en-US" sz="1800" dirty="0"/>
          </a:p>
        </p:txBody>
      </p:sp>
      <p:sp>
        <p:nvSpPr>
          <p:cNvPr id="7" name="Text 5"/>
          <p:cNvSpPr/>
          <p:nvPr/>
        </p:nvSpPr>
        <p:spPr>
          <a:xfrm>
            <a:off x="982742" y="3010972"/>
            <a:ext cx="6012537" cy="633889"/>
          </a:xfrm>
          <a:prstGeom prst="rect">
            <a:avLst/>
          </a:prstGeom>
          <a:noFill/>
          <a:ln/>
        </p:spPr>
        <p:txBody>
          <a:bodyPr wrap="square" lIns="0" tIns="0" rIns="0" bIns="0" rtlCol="0" anchor="t"/>
          <a:lstStyle/>
          <a:p>
            <a:pPr marL="0" indent="0" algn="l">
              <a:lnSpc>
                <a:spcPts val="2450"/>
              </a:lnSpc>
              <a:buNone/>
            </a:pPr>
            <a:r>
              <a:rPr lang="en-US" sz="1550" b="1" dirty="0">
                <a:solidFill>
                  <a:srgbClr val="272525"/>
                </a:solidFill>
                <a:latin typeface="Source Sans 3" pitchFamily="34" charset="0"/>
                <a:ea typeface="Source Sans 3" pitchFamily="34" charset="-122"/>
                <a:cs typeface="Source Sans 3" pitchFamily="34" charset="-120"/>
              </a:rPr>
              <a:t>Challenge:</a:t>
            </a:r>
            <a:r>
              <a:rPr lang="en-US" sz="1550" dirty="0">
                <a:solidFill>
                  <a:srgbClr val="272525"/>
                </a:solidFill>
                <a:latin typeface="Source Sans 3" pitchFamily="34" charset="0"/>
                <a:ea typeface="Source Sans 3" pitchFamily="34" charset="-122"/>
                <a:cs typeface="Source Sans 3" pitchFamily="34" charset="-120"/>
              </a:rPr>
              <a:t> Complete smart home systems can require significant upfront investment</a:t>
            </a:r>
            <a:endParaRPr lang="en-US" sz="1550" dirty="0"/>
          </a:p>
        </p:txBody>
      </p:sp>
      <p:sp>
        <p:nvSpPr>
          <p:cNvPr id="8" name="Text 6"/>
          <p:cNvSpPr/>
          <p:nvPr/>
        </p:nvSpPr>
        <p:spPr>
          <a:xfrm>
            <a:off x="982742" y="3763685"/>
            <a:ext cx="6012537" cy="950833"/>
          </a:xfrm>
          <a:prstGeom prst="rect">
            <a:avLst/>
          </a:prstGeom>
          <a:noFill/>
          <a:ln/>
        </p:spPr>
        <p:txBody>
          <a:bodyPr wrap="square" lIns="0" tIns="0" rIns="0" bIns="0" rtlCol="0" anchor="t"/>
          <a:lstStyle/>
          <a:p>
            <a:pPr marL="0" indent="0" algn="l">
              <a:lnSpc>
                <a:spcPts val="2450"/>
              </a:lnSpc>
              <a:buNone/>
            </a:pPr>
            <a:r>
              <a:rPr lang="en-US" sz="1550" b="1" dirty="0">
                <a:solidFill>
                  <a:srgbClr val="272525"/>
                </a:solidFill>
                <a:latin typeface="Source Sans 3" pitchFamily="34" charset="0"/>
                <a:ea typeface="Source Sans 3" pitchFamily="34" charset="-122"/>
                <a:cs typeface="Source Sans 3" pitchFamily="34" charset="-120"/>
              </a:rPr>
              <a:t>Solution:</a:t>
            </a:r>
            <a:r>
              <a:rPr lang="en-US" sz="1550" dirty="0">
                <a:solidFill>
                  <a:srgbClr val="272525"/>
                </a:solidFill>
                <a:latin typeface="Source Sans 3" pitchFamily="34" charset="0"/>
                <a:ea typeface="Source Sans 3" pitchFamily="34" charset="-122"/>
                <a:cs typeface="Source Sans 3" pitchFamily="34" charset="-120"/>
              </a:rPr>
              <a:t> Start with basic devices like smart plugs and bulbs, then gradually expand your system as budget allows. Focus on high-impact areas first.</a:t>
            </a:r>
            <a:endParaRPr lang="en-US" sz="1550" dirty="0"/>
          </a:p>
        </p:txBody>
      </p:sp>
      <p:sp>
        <p:nvSpPr>
          <p:cNvPr id="9" name="Shape 7"/>
          <p:cNvSpPr/>
          <p:nvPr/>
        </p:nvSpPr>
        <p:spPr>
          <a:xfrm>
            <a:off x="7414141" y="2380059"/>
            <a:ext cx="6522958" cy="2555319"/>
          </a:xfrm>
          <a:prstGeom prst="roundRect">
            <a:avLst>
              <a:gd name="adj" fmla="val 4294"/>
            </a:avLst>
          </a:prstGeom>
          <a:solidFill>
            <a:srgbClr val="FFFFFF">
              <a:alpha val="95000"/>
            </a:srgbClr>
          </a:solidFill>
          <a:ln w="22860">
            <a:solidFill>
              <a:srgbClr val="421424"/>
            </a:solidFill>
            <a:prstDash val="solid"/>
          </a:ln>
        </p:spPr>
      </p:sp>
      <p:sp>
        <p:nvSpPr>
          <p:cNvPr id="10" name="Shape 8"/>
          <p:cNvSpPr/>
          <p:nvPr/>
        </p:nvSpPr>
        <p:spPr>
          <a:xfrm>
            <a:off x="7391281" y="2380059"/>
            <a:ext cx="91440" cy="2555319"/>
          </a:xfrm>
          <a:prstGeom prst="roundRect">
            <a:avLst>
              <a:gd name="adj" fmla="val 90987"/>
            </a:avLst>
          </a:prstGeom>
          <a:solidFill>
            <a:srgbClr val="421424"/>
          </a:solidFill>
          <a:ln/>
        </p:spPr>
      </p:sp>
      <p:sp>
        <p:nvSpPr>
          <p:cNvPr id="11" name="Text 9"/>
          <p:cNvSpPr/>
          <p:nvPr/>
        </p:nvSpPr>
        <p:spPr>
          <a:xfrm>
            <a:off x="7703582" y="2600920"/>
            <a:ext cx="3443883" cy="291227"/>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Privacy and Security Concerns</a:t>
            </a:r>
            <a:endParaRPr lang="en-US" sz="1800" dirty="0"/>
          </a:p>
        </p:txBody>
      </p:sp>
      <p:sp>
        <p:nvSpPr>
          <p:cNvPr id="12" name="Text 10"/>
          <p:cNvSpPr/>
          <p:nvPr/>
        </p:nvSpPr>
        <p:spPr>
          <a:xfrm>
            <a:off x="7703582" y="3010972"/>
            <a:ext cx="6012656" cy="633889"/>
          </a:xfrm>
          <a:prstGeom prst="rect">
            <a:avLst/>
          </a:prstGeom>
          <a:noFill/>
          <a:ln/>
        </p:spPr>
        <p:txBody>
          <a:bodyPr wrap="square" lIns="0" tIns="0" rIns="0" bIns="0" rtlCol="0" anchor="t"/>
          <a:lstStyle/>
          <a:p>
            <a:pPr marL="0" indent="0" algn="l">
              <a:lnSpc>
                <a:spcPts val="2450"/>
              </a:lnSpc>
              <a:buNone/>
            </a:pPr>
            <a:r>
              <a:rPr lang="en-US" sz="1550" b="1" dirty="0">
                <a:solidFill>
                  <a:srgbClr val="272525"/>
                </a:solidFill>
                <a:latin typeface="Source Sans 3" pitchFamily="34" charset="0"/>
                <a:ea typeface="Source Sans 3" pitchFamily="34" charset="-122"/>
                <a:cs typeface="Source Sans 3" pitchFamily="34" charset="-120"/>
              </a:rPr>
              <a:t>Challenge:</a:t>
            </a:r>
            <a:r>
              <a:rPr lang="en-US" sz="1550" dirty="0">
                <a:solidFill>
                  <a:srgbClr val="272525"/>
                </a:solidFill>
                <a:latin typeface="Source Sans 3" pitchFamily="34" charset="0"/>
                <a:ea typeface="Source Sans 3" pitchFamily="34" charset="-122"/>
                <a:cs typeface="Source Sans 3" pitchFamily="34" charset="-120"/>
              </a:rPr>
              <a:t> Connected devices may expose personal data to potential security breaches</a:t>
            </a:r>
            <a:endParaRPr lang="en-US" sz="1550" dirty="0"/>
          </a:p>
        </p:txBody>
      </p:sp>
      <p:sp>
        <p:nvSpPr>
          <p:cNvPr id="13" name="Text 11"/>
          <p:cNvSpPr/>
          <p:nvPr/>
        </p:nvSpPr>
        <p:spPr>
          <a:xfrm>
            <a:off x="7703582" y="3763685"/>
            <a:ext cx="6012656" cy="633889"/>
          </a:xfrm>
          <a:prstGeom prst="rect">
            <a:avLst/>
          </a:prstGeom>
          <a:noFill/>
          <a:ln/>
        </p:spPr>
        <p:txBody>
          <a:bodyPr wrap="square" lIns="0" tIns="0" rIns="0" bIns="0" rtlCol="0" anchor="t"/>
          <a:lstStyle/>
          <a:p>
            <a:pPr marL="0" indent="0" algn="l">
              <a:lnSpc>
                <a:spcPts val="2450"/>
              </a:lnSpc>
              <a:buNone/>
            </a:pPr>
            <a:r>
              <a:rPr lang="en-US" sz="1550" b="1" dirty="0">
                <a:solidFill>
                  <a:srgbClr val="272525"/>
                </a:solidFill>
                <a:latin typeface="Source Sans 3" pitchFamily="34" charset="0"/>
                <a:ea typeface="Source Sans 3" pitchFamily="34" charset="-122"/>
                <a:cs typeface="Source Sans 3" pitchFamily="34" charset="-120"/>
              </a:rPr>
              <a:t>Solution:</a:t>
            </a:r>
            <a:r>
              <a:rPr lang="en-US" sz="1550" dirty="0">
                <a:solidFill>
                  <a:srgbClr val="272525"/>
                </a:solidFill>
                <a:latin typeface="Source Sans 3" pitchFamily="34" charset="0"/>
                <a:ea typeface="Source Sans 3" pitchFamily="34" charset="-122"/>
                <a:cs typeface="Source Sans 3" pitchFamily="34" charset="-120"/>
              </a:rPr>
              <a:t> Implement edge computing solutions that process data locally, use strong passwords, and regularly update device firmware.</a:t>
            </a:r>
            <a:endParaRPr lang="en-US" sz="1550" dirty="0"/>
          </a:p>
        </p:txBody>
      </p:sp>
      <p:sp>
        <p:nvSpPr>
          <p:cNvPr id="14" name="Shape 12"/>
          <p:cNvSpPr/>
          <p:nvPr/>
        </p:nvSpPr>
        <p:spPr>
          <a:xfrm>
            <a:off x="693301" y="5133380"/>
            <a:ext cx="6522839" cy="2555319"/>
          </a:xfrm>
          <a:prstGeom prst="roundRect">
            <a:avLst>
              <a:gd name="adj" fmla="val 4294"/>
            </a:avLst>
          </a:prstGeom>
          <a:solidFill>
            <a:srgbClr val="FFFFFF">
              <a:alpha val="95000"/>
            </a:srgbClr>
          </a:solidFill>
          <a:ln w="22860">
            <a:solidFill>
              <a:srgbClr val="FFB393"/>
            </a:solidFill>
            <a:prstDash val="solid"/>
          </a:ln>
        </p:spPr>
      </p:sp>
      <p:sp>
        <p:nvSpPr>
          <p:cNvPr id="15" name="Shape 13"/>
          <p:cNvSpPr/>
          <p:nvPr/>
        </p:nvSpPr>
        <p:spPr>
          <a:xfrm>
            <a:off x="670441" y="5133380"/>
            <a:ext cx="91440" cy="2555319"/>
          </a:xfrm>
          <a:prstGeom prst="roundRect">
            <a:avLst>
              <a:gd name="adj" fmla="val 90987"/>
            </a:avLst>
          </a:prstGeom>
          <a:solidFill>
            <a:srgbClr val="FFB393"/>
          </a:solidFill>
          <a:ln/>
        </p:spPr>
      </p:sp>
      <p:sp>
        <p:nvSpPr>
          <p:cNvPr id="16" name="Text 14"/>
          <p:cNvSpPr/>
          <p:nvPr/>
        </p:nvSpPr>
        <p:spPr>
          <a:xfrm>
            <a:off x="982742" y="5354241"/>
            <a:ext cx="3019544" cy="291227"/>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Complex Setup Procedures</a:t>
            </a:r>
            <a:endParaRPr lang="en-US" sz="1800" dirty="0"/>
          </a:p>
        </p:txBody>
      </p:sp>
      <p:sp>
        <p:nvSpPr>
          <p:cNvPr id="17" name="Text 15"/>
          <p:cNvSpPr/>
          <p:nvPr/>
        </p:nvSpPr>
        <p:spPr>
          <a:xfrm>
            <a:off x="982742" y="5764292"/>
            <a:ext cx="6012537" cy="316944"/>
          </a:xfrm>
          <a:prstGeom prst="rect">
            <a:avLst/>
          </a:prstGeom>
          <a:noFill/>
          <a:ln/>
        </p:spPr>
        <p:txBody>
          <a:bodyPr wrap="none" lIns="0" tIns="0" rIns="0" bIns="0" rtlCol="0" anchor="t"/>
          <a:lstStyle/>
          <a:p>
            <a:pPr marL="0" indent="0" algn="l">
              <a:lnSpc>
                <a:spcPts val="2450"/>
              </a:lnSpc>
              <a:buNone/>
            </a:pPr>
            <a:r>
              <a:rPr lang="en-US" sz="1550" b="1" dirty="0">
                <a:solidFill>
                  <a:srgbClr val="272525"/>
                </a:solidFill>
                <a:latin typeface="Source Sans 3" pitchFamily="34" charset="0"/>
                <a:ea typeface="Source Sans 3" pitchFamily="34" charset="-122"/>
                <a:cs typeface="Source Sans 3" pitchFamily="34" charset="-120"/>
              </a:rPr>
              <a:t>Challenge:</a:t>
            </a:r>
            <a:r>
              <a:rPr lang="en-US" sz="1550" dirty="0">
                <a:solidFill>
                  <a:srgbClr val="272525"/>
                </a:solidFill>
                <a:latin typeface="Source Sans 3" pitchFamily="34" charset="0"/>
                <a:ea typeface="Source Sans 3" pitchFamily="34" charset="-122"/>
                <a:cs typeface="Source Sans 3" pitchFamily="34" charset="-120"/>
              </a:rPr>
              <a:t> Technical configuration can overwhelm non-technical users</a:t>
            </a:r>
            <a:endParaRPr lang="en-US" sz="1550" dirty="0"/>
          </a:p>
        </p:txBody>
      </p:sp>
      <p:sp>
        <p:nvSpPr>
          <p:cNvPr id="18" name="Text 16"/>
          <p:cNvSpPr/>
          <p:nvPr/>
        </p:nvSpPr>
        <p:spPr>
          <a:xfrm>
            <a:off x="982742" y="6200061"/>
            <a:ext cx="6012537" cy="950833"/>
          </a:xfrm>
          <a:prstGeom prst="rect">
            <a:avLst/>
          </a:prstGeom>
          <a:noFill/>
          <a:ln/>
        </p:spPr>
        <p:txBody>
          <a:bodyPr wrap="square" lIns="0" tIns="0" rIns="0" bIns="0" rtlCol="0" anchor="t"/>
          <a:lstStyle/>
          <a:p>
            <a:pPr marL="0" indent="0" algn="l">
              <a:lnSpc>
                <a:spcPts val="2450"/>
              </a:lnSpc>
              <a:buNone/>
            </a:pPr>
            <a:r>
              <a:rPr lang="en-US" sz="1550" b="1" dirty="0">
                <a:solidFill>
                  <a:srgbClr val="272525"/>
                </a:solidFill>
                <a:latin typeface="Source Sans 3" pitchFamily="34" charset="0"/>
                <a:ea typeface="Source Sans 3" pitchFamily="34" charset="-122"/>
                <a:cs typeface="Source Sans 3" pitchFamily="34" charset="-120"/>
              </a:rPr>
              <a:t>Solution:</a:t>
            </a:r>
            <a:r>
              <a:rPr lang="en-US" sz="1550" dirty="0">
                <a:solidFill>
                  <a:srgbClr val="272525"/>
                </a:solidFill>
                <a:latin typeface="Source Sans 3" pitchFamily="34" charset="0"/>
                <a:ea typeface="Source Sans 3" pitchFamily="34" charset="-122"/>
                <a:cs typeface="Source Sans 3" pitchFamily="34" charset="-120"/>
              </a:rPr>
              <a:t> Choose user-friendly platforms like Home Assistant with guided setup wizards, or start with plug-and-play devices from major manufacturers.</a:t>
            </a:r>
            <a:endParaRPr lang="en-US" sz="1550" dirty="0"/>
          </a:p>
        </p:txBody>
      </p:sp>
      <p:sp>
        <p:nvSpPr>
          <p:cNvPr id="19" name="Shape 17"/>
          <p:cNvSpPr/>
          <p:nvPr/>
        </p:nvSpPr>
        <p:spPr>
          <a:xfrm>
            <a:off x="7414141" y="5133380"/>
            <a:ext cx="6522958" cy="2555319"/>
          </a:xfrm>
          <a:prstGeom prst="roundRect">
            <a:avLst>
              <a:gd name="adj" fmla="val 4294"/>
            </a:avLst>
          </a:prstGeom>
          <a:solidFill>
            <a:srgbClr val="FFFFFF">
              <a:alpha val="95000"/>
            </a:srgbClr>
          </a:solidFill>
          <a:ln w="22860">
            <a:solidFill>
              <a:srgbClr val="421424"/>
            </a:solidFill>
            <a:prstDash val="solid"/>
          </a:ln>
        </p:spPr>
      </p:sp>
      <p:sp>
        <p:nvSpPr>
          <p:cNvPr id="20" name="Shape 18"/>
          <p:cNvSpPr/>
          <p:nvPr/>
        </p:nvSpPr>
        <p:spPr>
          <a:xfrm>
            <a:off x="7391281" y="5133380"/>
            <a:ext cx="91440" cy="2555319"/>
          </a:xfrm>
          <a:prstGeom prst="roundRect">
            <a:avLst>
              <a:gd name="adj" fmla="val 90987"/>
            </a:avLst>
          </a:prstGeom>
          <a:solidFill>
            <a:srgbClr val="421424"/>
          </a:solidFill>
          <a:ln/>
        </p:spPr>
      </p:sp>
      <p:sp>
        <p:nvSpPr>
          <p:cNvPr id="21" name="Text 19"/>
          <p:cNvSpPr/>
          <p:nvPr/>
        </p:nvSpPr>
        <p:spPr>
          <a:xfrm>
            <a:off x="7703582" y="5354241"/>
            <a:ext cx="3115389" cy="291227"/>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Source Serif 4 Semi Bold" pitchFamily="34" charset="0"/>
                <a:ea typeface="Source Serif 4 Semi Bold" pitchFamily="34" charset="-122"/>
                <a:cs typeface="Source Serif 4 Semi Bold" pitchFamily="34" charset="-120"/>
              </a:rPr>
              <a:t>Device Compatibility Issues</a:t>
            </a:r>
            <a:endParaRPr lang="en-US" sz="1800" dirty="0"/>
          </a:p>
        </p:txBody>
      </p:sp>
      <p:sp>
        <p:nvSpPr>
          <p:cNvPr id="22" name="Text 20"/>
          <p:cNvSpPr/>
          <p:nvPr/>
        </p:nvSpPr>
        <p:spPr>
          <a:xfrm>
            <a:off x="7703582" y="5764292"/>
            <a:ext cx="6012656" cy="633889"/>
          </a:xfrm>
          <a:prstGeom prst="rect">
            <a:avLst/>
          </a:prstGeom>
          <a:noFill/>
          <a:ln/>
        </p:spPr>
        <p:txBody>
          <a:bodyPr wrap="square" lIns="0" tIns="0" rIns="0" bIns="0" rtlCol="0" anchor="t"/>
          <a:lstStyle/>
          <a:p>
            <a:pPr marL="0" indent="0" algn="l">
              <a:lnSpc>
                <a:spcPts val="2450"/>
              </a:lnSpc>
              <a:buNone/>
            </a:pPr>
            <a:r>
              <a:rPr lang="en-US" sz="1550" b="1" dirty="0">
                <a:solidFill>
                  <a:srgbClr val="272525"/>
                </a:solidFill>
                <a:latin typeface="Source Sans 3" pitchFamily="34" charset="0"/>
                <a:ea typeface="Source Sans 3" pitchFamily="34" charset="-122"/>
                <a:cs typeface="Source Sans 3" pitchFamily="34" charset="-120"/>
              </a:rPr>
              <a:t>Challenge:</a:t>
            </a:r>
            <a:r>
              <a:rPr lang="en-US" sz="1550" dirty="0">
                <a:solidFill>
                  <a:srgbClr val="272525"/>
                </a:solidFill>
                <a:latin typeface="Source Sans 3" pitchFamily="34" charset="0"/>
                <a:ea typeface="Source Sans 3" pitchFamily="34" charset="-122"/>
                <a:cs typeface="Source Sans 3" pitchFamily="34" charset="-120"/>
              </a:rPr>
              <a:t> Different manufacturers use incompatible protocols and standards</a:t>
            </a:r>
            <a:endParaRPr lang="en-US" sz="1550" dirty="0"/>
          </a:p>
        </p:txBody>
      </p:sp>
      <p:sp>
        <p:nvSpPr>
          <p:cNvPr id="23" name="Text 21"/>
          <p:cNvSpPr/>
          <p:nvPr/>
        </p:nvSpPr>
        <p:spPr>
          <a:xfrm>
            <a:off x="7703582" y="6517005"/>
            <a:ext cx="6012656" cy="950833"/>
          </a:xfrm>
          <a:prstGeom prst="rect">
            <a:avLst/>
          </a:prstGeom>
          <a:noFill/>
          <a:ln/>
        </p:spPr>
        <p:txBody>
          <a:bodyPr wrap="square" lIns="0" tIns="0" rIns="0" bIns="0" rtlCol="0" anchor="t"/>
          <a:lstStyle/>
          <a:p>
            <a:pPr marL="0" indent="0" algn="l">
              <a:lnSpc>
                <a:spcPts val="2450"/>
              </a:lnSpc>
              <a:buNone/>
            </a:pPr>
            <a:r>
              <a:rPr lang="en-US" sz="1550" b="1" dirty="0">
                <a:solidFill>
                  <a:srgbClr val="272525"/>
                </a:solidFill>
                <a:latin typeface="Source Sans 3" pitchFamily="34" charset="0"/>
                <a:ea typeface="Source Sans 3" pitchFamily="34" charset="-122"/>
                <a:cs typeface="Source Sans 3" pitchFamily="34" charset="-120"/>
              </a:rPr>
              <a:t>Solution:</a:t>
            </a:r>
            <a:r>
              <a:rPr lang="en-US" sz="1550" dirty="0">
                <a:solidFill>
                  <a:srgbClr val="272525"/>
                </a:solidFill>
                <a:latin typeface="Source Sans 3" pitchFamily="34" charset="0"/>
                <a:ea typeface="Source Sans 3" pitchFamily="34" charset="-122"/>
                <a:cs typeface="Source Sans 3" pitchFamily="34" charset="-120"/>
              </a:rPr>
              <a:t> Select platforms with broad device support like Google Home or Amazon Alexa, or choose devices that support universal standards like Matter.</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8630" y="368260"/>
            <a:ext cx="3150870" cy="393740"/>
          </a:xfrm>
          <a:prstGeom prst="rect">
            <a:avLst/>
          </a:prstGeom>
          <a:noFill/>
          <a:ln/>
        </p:spPr>
        <p:txBody>
          <a:bodyPr wrap="none" lIns="0" tIns="0" rIns="0" bIns="0" rtlCol="0" anchor="t"/>
          <a:lstStyle/>
          <a:p>
            <a:pPr marL="0" indent="0" algn="l">
              <a:lnSpc>
                <a:spcPts val="3100"/>
              </a:lnSpc>
              <a:buNone/>
            </a:pPr>
            <a:r>
              <a:rPr lang="en-US" sz="2800" b="1" i="1" u="sng" dirty="0">
                <a:solidFill>
                  <a:srgbClr val="7030A0"/>
                </a:solidFill>
                <a:latin typeface="Source Serif 4 Semi Bold" pitchFamily="34" charset="0"/>
                <a:ea typeface="Source Serif 4 Semi Bold" pitchFamily="34" charset="-122"/>
                <a:cs typeface="Source Serif 4 Semi Bold" pitchFamily="34" charset="-120"/>
              </a:rPr>
              <a:t>Conclusion</a:t>
            </a:r>
            <a:endParaRPr lang="en-US" sz="2800" b="1" i="1" u="sng" dirty="0">
              <a:solidFill>
                <a:srgbClr val="7030A0"/>
              </a:solidFill>
            </a:endParaRPr>
          </a:p>
        </p:txBody>
      </p:sp>
      <p:sp>
        <p:nvSpPr>
          <p:cNvPr id="3" name="Text 1"/>
          <p:cNvSpPr/>
          <p:nvPr/>
        </p:nvSpPr>
        <p:spPr>
          <a:xfrm>
            <a:off x="461127" y="1015322"/>
            <a:ext cx="8085177" cy="642938"/>
          </a:xfrm>
          <a:prstGeom prst="rect">
            <a:avLst/>
          </a:prstGeom>
          <a:noFill/>
          <a:ln/>
        </p:spPr>
        <p:txBody>
          <a:bodyPr wrap="square" lIns="0" tIns="0" rIns="0" bIns="0" rtlCol="0" anchor="t"/>
          <a:lstStyle/>
          <a:p>
            <a:pPr marL="0" indent="0" algn="l">
              <a:lnSpc>
                <a:spcPts val="1650"/>
              </a:lnSpc>
              <a:buNone/>
            </a:pPr>
            <a:r>
              <a:rPr lang="en-US" dirty="0">
                <a:solidFill>
                  <a:srgbClr val="272525"/>
                </a:solidFill>
                <a:latin typeface="Source Sans 3" pitchFamily="34" charset="0"/>
                <a:ea typeface="Source Sans 3" pitchFamily="34" charset="-122"/>
                <a:cs typeface="Source Sans 3" pitchFamily="34" charset="-120"/>
              </a:rPr>
              <a:t>Home automation represents a transformative technology that fundamentally improves how we interact with our living spaces. By automating routine tasks and optimizing energy usage, these systems deliver tangible benefits in convenience, safety, and efficiency that enhance daily life for homeowners.</a:t>
            </a:r>
            <a:endParaRPr lang="en-US" dirty="0"/>
          </a:p>
        </p:txBody>
      </p:sp>
      <p:sp>
        <p:nvSpPr>
          <p:cNvPr id="4" name="Text 2"/>
          <p:cNvSpPr/>
          <p:nvPr/>
        </p:nvSpPr>
        <p:spPr>
          <a:xfrm>
            <a:off x="461128" y="2087870"/>
            <a:ext cx="8085177" cy="775838"/>
          </a:xfrm>
          <a:prstGeom prst="rect">
            <a:avLst/>
          </a:prstGeom>
          <a:noFill/>
          <a:ln/>
        </p:spPr>
        <p:txBody>
          <a:bodyPr wrap="square" lIns="0" tIns="0" rIns="0" bIns="0" rtlCol="0" anchor="t"/>
          <a:lstStyle/>
          <a:p>
            <a:pPr marL="0" indent="0" algn="l">
              <a:lnSpc>
                <a:spcPts val="1650"/>
              </a:lnSpc>
              <a:buNone/>
            </a:pPr>
            <a:r>
              <a:rPr lang="en-US" dirty="0">
                <a:solidFill>
                  <a:srgbClr val="272525"/>
                </a:solidFill>
                <a:latin typeface="Source Sans 3" pitchFamily="34" charset="0"/>
                <a:ea typeface="Source Sans 3" pitchFamily="34" charset="-122"/>
                <a:cs typeface="Source Sans 3" pitchFamily="34" charset="-120"/>
              </a:rPr>
              <a:t>The accessibility of basic smart devices has made home automation more affordable than ever before. Simple solutions like smart plugs, automated lighting, and voice-controlled assistants provide immediate value while serving as stepping stones toward more comprehensive automation systems</a:t>
            </a:r>
            <a:r>
              <a:rPr lang="en-US" sz="1050" dirty="0">
                <a:solidFill>
                  <a:srgbClr val="272525"/>
                </a:solidFill>
                <a:latin typeface="Source Sans 3" pitchFamily="34" charset="0"/>
                <a:ea typeface="Source Sans 3" pitchFamily="34" charset="-122"/>
                <a:cs typeface="Source Sans 3" pitchFamily="34" charset="-120"/>
              </a:rPr>
              <a:t>.</a:t>
            </a:r>
            <a:endParaRPr lang="en-US" sz="1050" dirty="0"/>
          </a:p>
        </p:txBody>
      </p:sp>
      <p:sp>
        <p:nvSpPr>
          <p:cNvPr id="5" name="Text 3"/>
          <p:cNvSpPr/>
          <p:nvPr/>
        </p:nvSpPr>
        <p:spPr>
          <a:xfrm>
            <a:off x="468630" y="3164239"/>
            <a:ext cx="8085177" cy="1207557"/>
          </a:xfrm>
          <a:prstGeom prst="rect">
            <a:avLst/>
          </a:prstGeom>
          <a:noFill/>
          <a:ln/>
        </p:spPr>
        <p:txBody>
          <a:bodyPr wrap="square" lIns="0" tIns="0" rIns="0" bIns="0" rtlCol="0" anchor="t"/>
          <a:lstStyle/>
          <a:p>
            <a:pPr marL="0" indent="0" algn="l">
              <a:lnSpc>
                <a:spcPts val="1650"/>
              </a:lnSpc>
              <a:buNone/>
            </a:pPr>
            <a:r>
              <a:rPr lang="en-US" sz="2000" dirty="0">
                <a:solidFill>
                  <a:srgbClr val="272525"/>
                </a:solidFill>
                <a:latin typeface="Source Sans 3" pitchFamily="34" charset="0"/>
                <a:ea typeface="Source Sans 3" pitchFamily="34" charset="-122"/>
                <a:cs typeface="Source Sans 3" pitchFamily="34" charset="-120"/>
              </a:rPr>
              <a:t>Looking ahead, the future of home automation promises even greater integration and intelligence. As artificial intelligence, edge computing, and universal compatibility standards mature, we can expect smart homes to become more intuitive, secure, and seamlessly integrated into our daily routines.</a:t>
            </a:r>
            <a:endParaRPr lang="en-US" sz="2000" dirty="0"/>
          </a:p>
        </p:txBody>
      </p:sp>
      <p:sp>
        <p:nvSpPr>
          <p:cNvPr id="6" name="Shape 4"/>
          <p:cNvSpPr/>
          <p:nvPr/>
        </p:nvSpPr>
        <p:spPr>
          <a:xfrm>
            <a:off x="461129" y="4302685"/>
            <a:ext cx="8085177" cy="783312"/>
          </a:xfrm>
          <a:prstGeom prst="roundRect">
            <a:avLst>
              <a:gd name="adj" fmla="val 7180"/>
            </a:avLst>
          </a:prstGeom>
          <a:solidFill>
            <a:srgbClr val="B6FCB8"/>
          </a:solidFill>
          <a:ln/>
        </p:spPr>
      </p:sp>
      <p:pic>
        <p:nvPicPr>
          <p:cNvPr id="7" name="Image 0" descr="preencoded.png"/>
          <p:cNvPicPr>
            <a:picLocks noChangeAspect="1"/>
          </p:cNvPicPr>
          <p:nvPr/>
        </p:nvPicPr>
        <p:blipFill>
          <a:blip r:embed="rId3"/>
          <a:stretch>
            <a:fillRect/>
          </a:stretch>
        </p:blipFill>
        <p:spPr>
          <a:xfrm>
            <a:off x="534268" y="4560515"/>
            <a:ext cx="167283" cy="133826"/>
          </a:xfrm>
          <a:prstGeom prst="rect">
            <a:avLst/>
          </a:prstGeom>
        </p:spPr>
      </p:pic>
      <p:sp>
        <p:nvSpPr>
          <p:cNvPr id="8" name="Text 5"/>
          <p:cNvSpPr/>
          <p:nvPr/>
        </p:nvSpPr>
        <p:spPr>
          <a:xfrm rot="10800000" flipV="1">
            <a:off x="761072" y="4422080"/>
            <a:ext cx="7575267" cy="982819"/>
          </a:xfrm>
          <a:prstGeom prst="rect">
            <a:avLst/>
          </a:prstGeom>
          <a:noFill/>
          <a:ln/>
        </p:spPr>
        <p:txBody>
          <a:bodyPr wrap="square" lIns="0" tIns="0" rIns="0" bIns="0" rtlCol="0" anchor="t"/>
          <a:lstStyle/>
          <a:p>
            <a:pPr marL="0" indent="0" algn="l">
              <a:lnSpc>
                <a:spcPts val="1650"/>
              </a:lnSpc>
              <a:buNone/>
            </a:pPr>
            <a:r>
              <a:rPr lang="en-US" sz="1600" b="1" dirty="0">
                <a:solidFill>
                  <a:srgbClr val="000000"/>
                </a:solidFill>
                <a:latin typeface="Source Sans 3" pitchFamily="34" charset="0"/>
                <a:ea typeface="Source Sans 3" pitchFamily="34" charset="-122"/>
                <a:cs typeface="Source Sans 3" pitchFamily="34" charset="-120"/>
              </a:rPr>
              <a:t>Key Takeaway:</a:t>
            </a:r>
            <a:r>
              <a:rPr lang="en-US" sz="1600" dirty="0">
                <a:solidFill>
                  <a:srgbClr val="000000"/>
                </a:solidFill>
                <a:latin typeface="Source Sans 3" pitchFamily="34" charset="0"/>
                <a:ea typeface="Source Sans 3" pitchFamily="34" charset="-122"/>
                <a:cs typeface="Source Sans 3" pitchFamily="34" charset="-120"/>
              </a:rPr>
              <a:t> Start small with affordable devices, focus on high-impact areas, and gradually build your smart home ecosystem as technology continues to evolve and improve</a:t>
            </a:r>
            <a:r>
              <a:rPr lang="en-US" sz="1050" dirty="0">
                <a:solidFill>
                  <a:srgbClr val="000000"/>
                </a:solidFill>
                <a:latin typeface="Source Sans 3" pitchFamily="34" charset="0"/>
                <a:ea typeface="Source Sans 3" pitchFamily="34" charset="-122"/>
                <a:cs typeface="Source Sans 3" pitchFamily="34" charset="-120"/>
              </a:rPr>
              <a:t>.</a:t>
            </a:r>
            <a:endParaRPr lang="en-US" sz="1050" dirty="0"/>
          </a:p>
        </p:txBody>
      </p:sp>
      <p:pic>
        <p:nvPicPr>
          <p:cNvPr id="9" name="Image 1" descr="preencoded.png"/>
          <p:cNvPicPr>
            <a:picLocks noChangeAspect="1"/>
          </p:cNvPicPr>
          <p:nvPr/>
        </p:nvPicPr>
        <p:blipFill>
          <a:blip r:embed="rId4"/>
          <a:stretch>
            <a:fillRect/>
          </a:stretch>
        </p:blipFill>
        <p:spPr>
          <a:xfrm>
            <a:off x="8888135" y="1113473"/>
            <a:ext cx="5281136" cy="5281136"/>
          </a:xfrm>
          <a:prstGeom prst="rect">
            <a:avLst/>
          </a:prstGeom>
        </p:spPr>
      </p:pic>
      <p:sp>
        <p:nvSpPr>
          <p:cNvPr id="10" name="Text 6"/>
          <p:cNvSpPr/>
          <p:nvPr/>
        </p:nvSpPr>
        <p:spPr>
          <a:xfrm>
            <a:off x="-383580" y="5646795"/>
            <a:ext cx="5281136" cy="441841"/>
          </a:xfrm>
          <a:prstGeom prst="rect">
            <a:avLst/>
          </a:prstGeom>
          <a:noFill/>
          <a:ln/>
        </p:spPr>
        <p:txBody>
          <a:bodyPr wrap="none" lIns="0" tIns="0" rIns="0" bIns="0" rtlCol="0" anchor="t"/>
          <a:lstStyle/>
          <a:p>
            <a:pPr marL="0" indent="0" algn="ctr">
              <a:lnSpc>
                <a:spcPts val="3450"/>
              </a:lnSpc>
              <a:buNone/>
            </a:pPr>
            <a:r>
              <a:rPr lang="en-US" sz="5400" dirty="0">
                <a:solidFill>
                  <a:srgbClr val="272525"/>
                </a:solidFill>
                <a:latin typeface="Source Serif 4 Semi Bold" pitchFamily="34" charset="0"/>
                <a:ea typeface="Source Serif 4 Semi Bold" pitchFamily="34" charset="-122"/>
                <a:cs typeface="Source Serif 4 Semi Bold" pitchFamily="34" charset="-120"/>
              </a:rPr>
              <a:t>30%</a:t>
            </a:r>
            <a:endParaRPr lang="en-US" sz="5400" dirty="0"/>
          </a:p>
        </p:txBody>
      </p:sp>
      <p:sp>
        <p:nvSpPr>
          <p:cNvPr id="11" name="Text 7"/>
          <p:cNvSpPr/>
          <p:nvPr/>
        </p:nvSpPr>
        <p:spPr>
          <a:xfrm rot="10800000" flipV="1">
            <a:off x="-2709302" y="6189951"/>
            <a:ext cx="9861087" cy="114551"/>
          </a:xfrm>
          <a:prstGeom prst="rect">
            <a:avLst/>
          </a:prstGeom>
          <a:noFill/>
          <a:ln/>
        </p:spPr>
        <p:txBody>
          <a:bodyPr wrap="none" lIns="0" tIns="0" rIns="0" bIns="0" rtlCol="0" anchor="t"/>
          <a:lstStyle/>
          <a:p>
            <a:pPr marL="0" indent="0" algn="ctr">
              <a:lnSpc>
                <a:spcPts val="155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Energy Savings</a:t>
            </a:r>
            <a:endParaRPr lang="en-US" sz="1600" dirty="0"/>
          </a:p>
        </p:txBody>
      </p:sp>
      <p:sp>
        <p:nvSpPr>
          <p:cNvPr id="12" name="Text 8"/>
          <p:cNvSpPr/>
          <p:nvPr/>
        </p:nvSpPr>
        <p:spPr>
          <a:xfrm>
            <a:off x="-383580" y="6681098"/>
            <a:ext cx="5281136" cy="214312"/>
          </a:xfrm>
          <a:prstGeom prst="rect">
            <a:avLst/>
          </a:prstGeom>
          <a:noFill/>
          <a:ln/>
        </p:spPr>
        <p:txBody>
          <a:bodyPr wrap="none" lIns="0" tIns="0" rIns="0" bIns="0" rtlCol="0" anchor="t"/>
          <a:lstStyle/>
          <a:p>
            <a:pPr marL="0" indent="0" algn="ctr">
              <a:lnSpc>
                <a:spcPts val="1650"/>
              </a:lnSpc>
              <a:buNone/>
            </a:pPr>
            <a:r>
              <a:rPr lang="en-US" sz="1600" dirty="0">
                <a:solidFill>
                  <a:srgbClr val="272525"/>
                </a:solidFill>
                <a:latin typeface="Source Sans 3" pitchFamily="34" charset="0"/>
                <a:ea typeface="Source Sans 3" pitchFamily="34" charset="-122"/>
                <a:cs typeface="Source Sans 3" pitchFamily="34" charset="-120"/>
              </a:rPr>
              <a:t>Average reduction in utility costs</a:t>
            </a:r>
            <a:endParaRPr lang="en-US" sz="1600" dirty="0"/>
          </a:p>
        </p:txBody>
      </p:sp>
      <p:sp>
        <p:nvSpPr>
          <p:cNvPr id="13" name="Text 9"/>
          <p:cNvSpPr/>
          <p:nvPr/>
        </p:nvSpPr>
        <p:spPr>
          <a:xfrm>
            <a:off x="3993338" y="5545480"/>
            <a:ext cx="5281136" cy="441841"/>
          </a:xfrm>
          <a:prstGeom prst="rect">
            <a:avLst/>
          </a:prstGeom>
          <a:noFill/>
          <a:ln/>
        </p:spPr>
        <p:txBody>
          <a:bodyPr wrap="none" lIns="0" tIns="0" rIns="0" bIns="0" rtlCol="0" anchor="t"/>
          <a:lstStyle/>
          <a:p>
            <a:pPr marL="0" indent="0" algn="ctr">
              <a:lnSpc>
                <a:spcPts val="3450"/>
              </a:lnSpc>
              <a:buNone/>
            </a:pPr>
            <a:r>
              <a:rPr lang="en-US" sz="5400" dirty="0">
                <a:solidFill>
                  <a:srgbClr val="272525"/>
                </a:solidFill>
                <a:latin typeface="Source Serif 4 Semi Bold" pitchFamily="34" charset="0"/>
                <a:ea typeface="Source Serif 4 Semi Bold" pitchFamily="34" charset="-122"/>
                <a:cs typeface="Source Serif 4 Semi Bold" pitchFamily="34" charset="-120"/>
              </a:rPr>
              <a:t>85%</a:t>
            </a:r>
            <a:endParaRPr lang="en-US" sz="5400" dirty="0"/>
          </a:p>
        </p:txBody>
      </p:sp>
      <p:sp>
        <p:nvSpPr>
          <p:cNvPr id="14" name="Text 10"/>
          <p:cNvSpPr/>
          <p:nvPr/>
        </p:nvSpPr>
        <p:spPr>
          <a:xfrm>
            <a:off x="5739765" y="6206098"/>
            <a:ext cx="1575435" cy="196810"/>
          </a:xfrm>
          <a:prstGeom prst="rect">
            <a:avLst/>
          </a:prstGeom>
          <a:noFill/>
          <a:ln/>
        </p:spPr>
        <p:txBody>
          <a:bodyPr wrap="none" lIns="0" tIns="0" rIns="0" bIns="0" rtlCol="0" anchor="t"/>
          <a:lstStyle/>
          <a:p>
            <a:pPr marL="0" indent="0" algn="ctr">
              <a:lnSpc>
                <a:spcPts val="155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User Satisfaction</a:t>
            </a:r>
            <a:endParaRPr lang="en-US" sz="1600" dirty="0"/>
          </a:p>
        </p:txBody>
      </p:sp>
      <p:sp>
        <p:nvSpPr>
          <p:cNvPr id="15" name="Text 11"/>
          <p:cNvSpPr/>
          <p:nvPr/>
        </p:nvSpPr>
        <p:spPr>
          <a:xfrm>
            <a:off x="3993338" y="6675771"/>
            <a:ext cx="5281136" cy="214312"/>
          </a:xfrm>
          <a:prstGeom prst="rect">
            <a:avLst/>
          </a:prstGeom>
          <a:noFill/>
          <a:ln/>
        </p:spPr>
        <p:txBody>
          <a:bodyPr wrap="none" lIns="0" tIns="0" rIns="0" bIns="0" rtlCol="0" anchor="t"/>
          <a:lstStyle/>
          <a:p>
            <a:pPr marL="0" indent="0" algn="ctr">
              <a:lnSpc>
                <a:spcPts val="1650"/>
              </a:lnSpc>
              <a:buNone/>
            </a:pPr>
            <a:r>
              <a:rPr lang="en-US" sz="1600" dirty="0">
                <a:solidFill>
                  <a:srgbClr val="272525"/>
                </a:solidFill>
                <a:latin typeface="Source Sans 3" pitchFamily="34" charset="0"/>
                <a:ea typeface="Source Sans 3" pitchFamily="34" charset="-122"/>
                <a:cs typeface="Source Sans 3" pitchFamily="34" charset="-120"/>
              </a:rPr>
              <a:t>Homeowners report improved quality of life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1013</Words>
  <Application>Microsoft Office PowerPoint</Application>
  <PresentationFormat>Custom</PresentationFormat>
  <Paragraphs>102</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Source Serif 4 Semi Bold</vt:lpstr>
      <vt:lpstr>Arial</vt:lpstr>
      <vt:lpstr>Source Sans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Somya Sisodiya</cp:lastModifiedBy>
  <cp:revision>2</cp:revision>
  <dcterms:created xsi:type="dcterms:W3CDTF">2025-09-09T04:31:10Z</dcterms:created>
  <dcterms:modified xsi:type="dcterms:W3CDTF">2025-09-09T04:42:01Z</dcterms:modified>
</cp:coreProperties>
</file>